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 id="2147483696" r:id="rId3"/>
    <p:sldMasterId id="2147483697" r:id="rId4"/>
  </p:sldMasterIdLst>
  <p:notesMasterIdLst>
    <p:notesMasterId r:id="rId28"/>
  </p:notesMasterIdLst>
  <p:sldIdLst>
    <p:sldId id="256" r:id="rId5"/>
    <p:sldId id="260" r:id="rId6"/>
    <p:sldId id="261" r:id="rId7"/>
    <p:sldId id="262" r:id="rId8"/>
    <p:sldId id="263" r:id="rId9"/>
    <p:sldId id="264" r:id="rId10"/>
    <p:sldId id="265" r:id="rId11"/>
    <p:sldId id="266" r:id="rId12"/>
    <p:sldId id="267" r:id="rId13"/>
    <p:sldId id="268" r:id="rId14"/>
    <p:sldId id="280" r:id="rId15"/>
    <p:sldId id="269" r:id="rId16"/>
    <p:sldId id="281" r:id="rId17"/>
    <p:sldId id="270" r:id="rId18"/>
    <p:sldId id="271" r:id="rId19"/>
    <p:sldId id="272" r:id="rId20"/>
    <p:sldId id="273" r:id="rId21"/>
    <p:sldId id="274" r:id="rId22"/>
    <p:sldId id="275" r:id="rId23"/>
    <p:sldId id="276" r:id="rId24"/>
    <p:sldId id="282" r:id="rId25"/>
    <p:sldId id="277" r:id="rId26"/>
    <p:sldId id="278" r:id="rId27"/>
  </p:sldIdLst>
  <p:sldSz cx="7772400" cy="10058400"/>
  <p:notesSz cx="6858000" cy="9144000"/>
  <p:embeddedFontLst>
    <p:embeddedFont>
      <p:font typeface="Helvetica Neue" panose="02000503000000020004" pitchFamily="2" charset="0"/>
      <p:regular r:id="rId29"/>
      <p:bold r:id="rId30"/>
      <p:italic r:id="rId31"/>
      <p:boldItalic r:id="rId32"/>
    </p:embeddedFont>
    <p:embeddedFont>
      <p:font typeface="Open Sans" panose="020B0606030504020204" pitchFamily="34" charset="0"/>
      <p:regular r:id="rId33"/>
      <p:bold r:id="rId34"/>
      <p:italic r:id="rId35"/>
      <p:boldItalic r:id="rId36"/>
    </p:embeddedFont>
    <p:embeddedFont>
      <p:font typeface="Open Sans Light" panose="020F030202020403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5"/>
  </p:normalViewPr>
  <p:slideViewPr>
    <p:cSldViewPr snapToGrid="0" snapToObjects="1">
      <p:cViewPr>
        <p:scale>
          <a:sx n="100" d="100"/>
          <a:sy n="100" d="100"/>
        </p:scale>
        <p:origin x="1192" y="-1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e9ed12aab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e9ed12a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dd260ecd2_0_5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g9dd260ecd2_0_55: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9c24cf9085_0_3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9c24cf908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6992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9c24cf9085_0_3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9c24cf908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9c24cf9085_0_3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9c24cf908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676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9dd260ecd2_0_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9dd260ecd2_0_75: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dd260ecd2_0_9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dd260ecd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9c24cf9085_0_7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9c24cf908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a45bde9993_0_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ga45bde9993_0_5: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a45bde9993_0_1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a45bde999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dd260ecd2_0_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g9dd260ecd2_0_80: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9c24cf9085_0_31: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9c24cf908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9c24cf9085_0_4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9c24cf908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9c24cf9085_0_4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9c24cf908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1832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9b75228fd4_1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g9b75228fd4_1_1: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9dd260ecd2_0_98: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9dd260ecd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d8c850c25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g8d8c850c25_0_3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9c24cf9085_0_4: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9c24cf908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1e537952f_0_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1e537952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2fb0d8af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g62fb0d8af8_0_0: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d8c850c25_0_10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d8c850c2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4b864f3db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g64b864f3db_0_1: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a1e537952f_0_1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a1e537952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7"/>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19"/>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9"/>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21"/>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1"/>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7" name="Google Shape;77;p21"/>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 name="Google Shape;78;p21"/>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9"/>
        <p:cNvGrpSpPr/>
        <p:nvPr/>
      </p:nvGrpSpPr>
      <p:grpSpPr>
        <a:xfrm>
          <a:off x="0" y="0"/>
          <a:ext cx="0" cy="0"/>
          <a:chOff x="0" y="0"/>
          <a:chExt cx="0" cy="0"/>
        </a:xfrm>
      </p:grpSpPr>
      <p:sp>
        <p:nvSpPr>
          <p:cNvPr id="80" name="Google Shape;80;p22"/>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23"/>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23"/>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9"/>
        <p:cNvGrpSpPr/>
        <p:nvPr/>
      </p:nvGrpSpPr>
      <p:grpSpPr>
        <a:xfrm>
          <a:off x="0" y="0"/>
          <a:ext cx="0" cy="0"/>
          <a:chOff x="0" y="0"/>
          <a:chExt cx="0" cy="0"/>
        </a:xfrm>
      </p:grpSpPr>
      <p:sp>
        <p:nvSpPr>
          <p:cNvPr id="90" name="Google Shape;90;p26"/>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1" name="Google Shape;91;p26"/>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7"/>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2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8"/>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419100" rtl="0">
              <a:spcBef>
                <a:spcPts val="0"/>
              </a:spcBef>
              <a:spcAft>
                <a:spcPts val="0"/>
              </a:spcAft>
              <a:buSzPts val="3000"/>
              <a:buChar char="●"/>
              <a:defRPr sz="3000"/>
            </a:lvl1pPr>
            <a:lvl2pPr marL="914400" lvl="1" indent="-381000" rtl="0">
              <a:spcBef>
                <a:spcPts val="1600"/>
              </a:spcBef>
              <a:spcAft>
                <a:spcPts val="0"/>
              </a:spcAft>
              <a:buSzPts val="2400"/>
              <a:buChar char="○"/>
              <a:defRPr sz="2400"/>
            </a:lvl2pPr>
            <a:lvl3pPr marL="1371600" lvl="2" indent="-342900" rtl="0">
              <a:spcBef>
                <a:spcPts val="1600"/>
              </a:spcBef>
              <a:spcAft>
                <a:spcPts val="0"/>
              </a:spcAft>
              <a:buSzPts val="1800"/>
              <a:buChar char="■"/>
              <a:defRPr sz="1800"/>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7"/>
        <p:cNvGrpSpPr/>
        <p:nvPr/>
      </p:nvGrpSpPr>
      <p:grpSpPr>
        <a:xfrm>
          <a:off x="0" y="0"/>
          <a:ext cx="0" cy="0"/>
          <a:chOff x="0" y="0"/>
          <a:chExt cx="0" cy="0"/>
        </a:xfrm>
      </p:grpSpPr>
      <p:sp>
        <p:nvSpPr>
          <p:cNvPr id="98" name="Google Shape;98;p2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9"/>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0" name="Google Shape;100;p29"/>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3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31"/>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31"/>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6"/>
        <p:cNvGrpSpPr/>
        <p:nvPr/>
      </p:nvGrpSpPr>
      <p:grpSpPr>
        <a:xfrm>
          <a:off x="0" y="0"/>
          <a:ext cx="0" cy="0"/>
          <a:chOff x="0" y="0"/>
          <a:chExt cx="0" cy="0"/>
        </a:xfrm>
      </p:grpSpPr>
      <p:sp>
        <p:nvSpPr>
          <p:cNvPr id="107" name="Google Shape;107;p32"/>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33"/>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3"/>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1" name="Google Shape;111;p33"/>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33"/>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sp>
        <p:nvSpPr>
          <p:cNvPr id="114" name="Google Shape;114;p34"/>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p35"/>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7" name="Google Shape;117;p35"/>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123"/>
        <p:cNvGrpSpPr/>
        <p:nvPr/>
      </p:nvGrpSpPr>
      <p:grpSpPr>
        <a:xfrm>
          <a:off x="0" y="0"/>
          <a:ext cx="0" cy="0"/>
          <a:chOff x="0" y="0"/>
          <a:chExt cx="0" cy="0"/>
        </a:xfrm>
      </p:grpSpPr>
      <p:sp>
        <p:nvSpPr>
          <p:cNvPr id="124" name="Google Shape;124;p38"/>
          <p:cNvSpPr txBox="1">
            <a:spLocks noGrp="1"/>
          </p:cNvSpPr>
          <p:nvPr>
            <p:ph type="title"/>
          </p:nvPr>
        </p:nvSpPr>
        <p:spPr>
          <a:xfrm>
            <a:off x="1540817" y="1689497"/>
            <a:ext cx="4690800" cy="3405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5" name="Google Shape;125;p38"/>
          <p:cNvSpPr txBox="1">
            <a:spLocks noGrp="1"/>
          </p:cNvSpPr>
          <p:nvPr>
            <p:ph type="body" idx="1"/>
          </p:nvPr>
        </p:nvSpPr>
        <p:spPr>
          <a:xfrm>
            <a:off x="1540817" y="5186362"/>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6" name="Google Shape;126;p3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hoto - Horizontal" type="tx">
  <p:cSld name="TITLE_AND_BODY">
    <p:spTree>
      <p:nvGrpSpPr>
        <p:cNvPr id="1" name="Shape 127"/>
        <p:cNvGrpSpPr/>
        <p:nvPr/>
      </p:nvGrpSpPr>
      <p:grpSpPr>
        <a:xfrm>
          <a:off x="0" y="0"/>
          <a:ext cx="0" cy="0"/>
          <a:chOff x="0" y="0"/>
          <a:chExt cx="0" cy="0"/>
        </a:xfrm>
      </p:grpSpPr>
      <p:sp>
        <p:nvSpPr>
          <p:cNvPr id="128" name="Google Shape;128;p39"/>
          <p:cNvSpPr>
            <a:spLocks noGrp="1"/>
          </p:cNvSpPr>
          <p:nvPr>
            <p:ph type="pic" idx="2"/>
          </p:nvPr>
        </p:nvSpPr>
        <p:spPr>
          <a:xfrm>
            <a:off x="1691673" y="654843"/>
            <a:ext cx="4383300" cy="61032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9" name="Google Shape;129;p39"/>
          <p:cNvSpPr txBox="1">
            <a:spLocks noGrp="1"/>
          </p:cNvSpPr>
          <p:nvPr>
            <p:ph type="title"/>
          </p:nvPr>
        </p:nvSpPr>
        <p:spPr>
          <a:xfrm>
            <a:off x="1540817" y="6928247"/>
            <a:ext cx="4690800" cy="14667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0" name="Google Shape;130;p39"/>
          <p:cNvSpPr txBox="1">
            <a:spLocks noGrp="1"/>
          </p:cNvSpPr>
          <p:nvPr>
            <p:ph type="body" idx="1"/>
          </p:nvPr>
        </p:nvSpPr>
        <p:spPr>
          <a:xfrm>
            <a:off x="1540817" y="8447484"/>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1" name="Google Shape;131;p39"/>
          <p:cNvSpPr txBox="1">
            <a:spLocks noGrp="1"/>
          </p:cNvSpPr>
          <p:nvPr>
            <p:ph type="sldNum" idx="12"/>
          </p:nvPr>
        </p:nvSpPr>
        <p:spPr>
          <a:xfrm>
            <a:off x="3804541" y="9534525"/>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32"/>
        <p:cNvGrpSpPr/>
        <p:nvPr/>
      </p:nvGrpSpPr>
      <p:grpSpPr>
        <a:xfrm>
          <a:off x="0" y="0"/>
          <a:ext cx="0" cy="0"/>
          <a:chOff x="0" y="0"/>
          <a:chExt cx="0" cy="0"/>
        </a:xfrm>
      </p:grpSpPr>
      <p:sp>
        <p:nvSpPr>
          <p:cNvPr id="133" name="Google Shape;133;p40"/>
          <p:cNvSpPr txBox="1">
            <a:spLocks noGrp="1"/>
          </p:cNvSpPr>
          <p:nvPr>
            <p:ph type="title"/>
          </p:nvPr>
        </p:nvSpPr>
        <p:spPr>
          <a:xfrm>
            <a:off x="1540817" y="3326606"/>
            <a:ext cx="4690800" cy="34050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4" name="Google Shape;134;p4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135"/>
        <p:cNvGrpSpPr/>
        <p:nvPr/>
      </p:nvGrpSpPr>
      <p:grpSpPr>
        <a:xfrm>
          <a:off x="0" y="0"/>
          <a:ext cx="0" cy="0"/>
          <a:chOff x="0" y="0"/>
          <a:chExt cx="0" cy="0"/>
        </a:xfrm>
      </p:grpSpPr>
      <p:sp>
        <p:nvSpPr>
          <p:cNvPr id="136" name="Google Shape;136;p41"/>
          <p:cNvSpPr>
            <a:spLocks noGrp="1"/>
          </p:cNvSpPr>
          <p:nvPr>
            <p:ph type="pic" idx="2"/>
          </p:nvPr>
        </p:nvSpPr>
        <p:spPr>
          <a:xfrm>
            <a:off x="3982975" y="654843"/>
            <a:ext cx="2391000" cy="8486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7" name="Google Shape;137;p41"/>
          <p:cNvSpPr txBox="1">
            <a:spLocks noGrp="1"/>
          </p:cNvSpPr>
          <p:nvPr>
            <p:ph type="title"/>
          </p:nvPr>
        </p:nvSpPr>
        <p:spPr>
          <a:xfrm>
            <a:off x="1398501" y="654843"/>
            <a:ext cx="2391000" cy="41124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8" name="Google Shape;138;p41"/>
          <p:cNvSpPr txBox="1">
            <a:spLocks noGrp="1"/>
          </p:cNvSpPr>
          <p:nvPr>
            <p:ph type="body" idx="1"/>
          </p:nvPr>
        </p:nvSpPr>
        <p:spPr>
          <a:xfrm>
            <a:off x="1398501" y="4911328"/>
            <a:ext cx="2391000" cy="42306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9" name="Google Shape;139;p41"/>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40"/>
        <p:cNvGrpSpPr/>
        <p:nvPr/>
      </p:nvGrpSpPr>
      <p:grpSpPr>
        <a:xfrm>
          <a:off x="0" y="0"/>
          <a:ext cx="0" cy="0"/>
          <a:chOff x="0" y="0"/>
          <a:chExt cx="0" cy="0"/>
        </a:xfrm>
      </p:grpSpPr>
      <p:sp>
        <p:nvSpPr>
          <p:cNvPr id="141" name="Google Shape;141;p42"/>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2" name="Google Shape;142;p42"/>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43"/>
        <p:cNvGrpSpPr/>
        <p:nvPr/>
      </p:nvGrpSpPr>
      <p:grpSpPr>
        <a:xfrm>
          <a:off x="0" y="0"/>
          <a:ext cx="0" cy="0"/>
          <a:chOff x="0" y="0"/>
          <a:chExt cx="0" cy="0"/>
        </a:xfrm>
      </p:grpSpPr>
      <p:sp>
        <p:nvSpPr>
          <p:cNvPr id="144" name="Google Shape;144;p43"/>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5" name="Google Shape;145;p43"/>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6" name="Google Shape;146;p4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47"/>
        <p:cNvGrpSpPr/>
        <p:nvPr/>
      </p:nvGrpSpPr>
      <p:grpSpPr>
        <a:xfrm>
          <a:off x="0" y="0"/>
          <a:ext cx="0" cy="0"/>
          <a:chOff x="0" y="0"/>
          <a:chExt cx="0" cy="0"/>
        </a:xfrm>
      </p:grpSpPr>
      <p:sp>
        <p:nvSpPr>
          <p:cNvPr id="148" name="Google Shape;148;p44"/>
          <p:cNvSpPr>
            <a:spLocks noGrp="1"/>
          </p:cNvSpPr>
          <p:nvPr>
            <p:ph type="pic" idx="2"/>
          </p:nvPr>
        </p:nvSpPr>
        <p:spPr>
          <a:xfrm>
            <a:off x="3982975" y="2684859"/>
            <a:ext cx="2391000" cy="6482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9" name="Google Shape;149;p44"/>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50" name="Google Shape;150;p44"/>
          <p:cNvSpPr txBox="1">
            <a:spLocks noGrp="1"/>
          </p:cNvSpPr>
          <p:nvPr>
            <p:ph type="body" idx="1"/>
          </p:nvPr>
        </p:nvSpPr>
        <p:spPr>
          <a:xfrm>
            <a:off x="1398501" y="2684859"/>
            <a:ext cx="2391000" cy="6482700"/>
          </a:xfrm>
          <a:prstGeom prst="rect">
            <a:avLst/>
          </a:prstGeom>
          <a:noFill/>
          <a:ln>
            <a:noFill/>
          </a:ln>
        </p:spPr>
        <p:txBody>
          <a:bodyPr spcFirstLastPara="1" wrap="square" lIns="34275" tIns="34275" rIns="34275" bIns="34275" anchor="ctr" anchorCtr="0">
            <a:noAutofit/>
          </a:bodyPr>
          <a:lstStyle>
            <a:lvl1pPr marL="457200" marR="0" lvl="0"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1" name="Google Shape;151;p4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52"/>
        <p:cNvGrpSpPr/>
        <p:nvPr/>
      </p:nvGrpSpPr>
      <p:grpSpPr>
        <a:xfrm>
          <a:off x="0" y="0"/>
          <a:ext cx="0" cy="0"/>
          <a:chOff x="0" y="0"/>
          <a:chExt cx="0" cy="0"/>
        </a:xfrm>
      </p:grpSpPr>
      <p:sp>
        <p:nvSpPr>
          <p:cNvPr id="153" name="Google Shape;153;p45"/>
          <p:cNvSpPr txBox="1">
            <a:spLocks noGrp="1"/>
          </p:cNvSpPr>
          <p:nvPr>
            <p:ph type="body" idx="1"/>
          </p:nvPr>
        </p:nvSpPr>
        <p:spPr>
          <a:xfrm>
            <a:off x="1398501" y="1309687"/>
            <a:ext cx="4975200" cy="74388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4" name="Google Shape;154;p4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55"/>
        <p:cNvGrpSpPr/>
        <p:nvPr/>
      </p:nvGrpSpPr>
      <p:grpSpPr>
        <a:xfrm>
          <a:off x="0" y="0"/>
          <a:ext cx="0" cy="0"/>
          <a:chOff x="0" y="0"/>
          <a:chExt cx="0" cy="0"/>
        </a:xfrm>
      </p:grpSpPr>
      <p:sp>
        <p:nvSpPr>
          <p:cNvPr id="156" name="Google Shape;156;p46"/>
          <p:cNvSpPr>
            <a:spLocks noGrp="1"/>
          </p:cNvSpPr>
          <p:nvPr>
            <p:ph type="pic" idx="2"/>
          </p:nvPr>
        </p:nvSpPr>
        <p:spPr>
          <a:xfrm>
            <a:off x="3982975" y="5251847"/>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7" name="Google Shape;157;p46"/>
          <p:cNvSpPr>
            <a:spLocks noGrp="1"/>
          </p:cNvSpPr>
          <p:nvPr>
            <p:ph type="pic" idx="3"/>
          </p:nvPr>
        </p:nvSpPr>
        <p:spPr>
          <a:xfrm>
            <a:off x="3985763" y="916781"/>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8" name="Google Shape;158;p46"/>
          <p:cNvSpPr>
            <a:spLocks noGrp="1"/>
          </p:cNvSpPr>
          <p:nvPr>
            <p:ph type="pic" idx="4"/>
          </p:nvPr>
        </p:nvSpPr>
        <p:spPr>
          <a:xfrm>
            <a:off x="1398501" y="916781"/>
            <a:ext cx="2391000" cy="82251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9" name="Google Shape;159;p4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0"/>
        <p:cNvGrpSpPr/>
        <p:nvPr/>
      </p:nvGrpSpPr>
      <p:grpSpPr>
        <a:xfrm>
          <a:off x="0" y="0"/>
          <a:ext cx="0" cy="0"/>
          <a:chOff x="0" y="0"/>
          <a:chExt cx="0" cy="0"/>
        </a:xfrm>
      </p:grpSpPr>
      <p:sp>
        <p:nvSpPr>
          <p:cNvPr id="161" name="Google Shape;161;p47"/>
          <p:cNvSpPr txBox="1">
            <a:spLocks noGrp="1"/>
          </p:cNvSpPr>
          <p:nvPr>
            <p:ph type="body" idx="1"/>
          </p:nvPr>
        </p:nvSpPr>
        <p:spPr>
          <a:xfrm>
            <a:off x="1540817" y="6561534"/>
            <a:ext cx="4690800" cy="4845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47"/>
          <p:cNvSpPr txBox="1">
            <a:spLocks noGrp="1"/>
          </p:cNvSpPr>
          <p:nvPr>
            <p:ph type="body" idx="2"/>
          </p:nvPr>
        </p:nvSpPr>
        <p:spPr>
          <a:xfrm>
            <a:off x="1540817" y="4400259"/>
            <a:ext cx="4690800" cy="708000"/>
          </a:xfrm>
          <a:prstGeom prst="rect">
            <a:avLst/>
          </a:prstGeom>
          <a:noFill/>
          <a:ln>
            <a:noFill/>
          </a:ln>
        </p:spPr>
        <p:txBody>
          <a:bodyPr spcFirstLastPara="1" wrap="square" lIns="34275" tIns="34275" rIns="34275" bIns="34275" anchor="ctr"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3" name="Google Shape;163;p4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64"/>
        <p:cNvGrpSpPr/>
        <p:nvPr/>
      </p:nvGrpSpPr>
      <p:grpSpPr>
        <a:xfrm>
          <a:off x="0" y="0"/>
          <a:ext cx="0" cy="0"/>
          <a:chOff x="0" y="0"/>
          <a:chExt cx="0" cy="0"/>
        </a:xfrm>
      </p:grpSpPr>
      <p:sp>
        <p:nvSpPr>
          <p:cNvPr id="165" name="Google Shape;165;p48"/>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6" name="Google Shape;166;p4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7"/>
        <p:cNvGrpSpPr/>
        <p:nvPr/>
      </p:nvGrpSpPr>
      <p:grpSpPr>
        <a:xfrm>
          <a:off x="0" y="0"/>
          <a:ext cx="0" cy="0"/>
          <a:chOff x="0" y="0"/>
          <a:chExt cx="0" cy="0"/>
        </a:xfrm>
      </p:grpSpPr>
      <p:sp>
        <p:nvSpPr>
          <p:cNvPr id="168" name="Google Shape;168;p4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69"/>
        <p:cNvGrpSpPr/>
        <p:nvPr/>
      </p:nvGrpSpPr>
      <p:grpSpPr>
        <a:xfrm>
          <a:off x="0" y="0"/>
          <a:ext cx="0" cy="0"/>
          <a:chOff x="0" y="0"/>
          <a:chExt cx="0" cy="0"/>
        </a:xfrm>
      </p:grpSpPr>
      <p:sp>
        <p:nvSpPr>
          <p:cNvPr id="170" name="Google Shape;170;p50"/>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71" name="Google Shape;171;p50"/>
          <p:cNvSpPr txBox="1">
            <a:spLocks noGrp="1"/>
          </p:cNvSpPr>
          <p:nvPr>
            <p:ph type="body" idx="1"/>
          </p:nvPr>
        </p:nvSpPr>
        <p:spPr>
          <a:xfrm>
            <a:off x="264945" y="2253729"/>
            <a:ext cx="7242600" cy="6239700"/>
          </a:xfrm>
          <a:prstGeom prst="rect">
            <a:avLst/>
          </a:prstGeom>
        </p:spPr>
        <p:txBody>
          <a:bodyPr spcFirstLastPara="1" wrap="square" lIns="34275" tIns="34275" rIns="34275" bIns="34275" anchor="ctr" anchorCtr="0">
            <a:noAutofit/>
          </a:bodyPr>
          <a:lstStyle>
            <a:lvl1pPr marL="457200" lvl="0" indent="-317500" rtl="0">
              <a:spcBef>
                <a:spcPts val="2200"/>
              </a:spcBef>
              <a:spcAft>
                <a:spcPts val="0"/>
              </a:spcAft>
              <a:buSzPts val="1400"/>
              <a:buChar char="•"/>
              <a:defRPr/>
            </a:lvl1pPr>
            <a:lvl2pPr marL="914400" lvl="1" indent="-317500" rtl="0">
              <a:spcBef>
                <a:spcPts val="2200"/>
              </a:spcBef>
              <a:spcAft>
                <a:spcPts val="0"/>
              </a:spcAft>
              <a:buSzPts val="1400"/>
              <a:buChar char="•"/>
              <a:defRPr/>
            </a:lvl2pPr>
            <a:lvl3pPr marL="1371600" lvl="2" indent="-317500" rtl="0">
              <a:spcBef>
                <a:spcPts val="2200"/>
              </a:spcBef>
              <a:spcAft>
                <a:spcPts val="0"/>
              </a:spcAft>
              <a:buSzPts val="1400"/>
              <a:buChar char="•"/>
              <a:defRPr/>
            </a:lvl3pPr>
            <a:lvl4pPr marL="1828800" lvl="3" indent="-317500" rtl="0">
              <a:spcBef>
                <a:spcPts val="2200"/>
              </a:spcBef>
              <a:spcAft>
                <a:spcPts val="0"/>
              </a:spcAft>
              <a:buSzPts val="1400"/>
              <a:buChar char="•"/>
              <a:defRPr/>
            </a:lvl4pPr>
            <a:lvl5pPr marL="2286000" lvl="4" indent="-317500" rtl="0">
              <a:spcBef>
                <a:spcPts val="2200"/>
              </a:spcBef>
              <a:spcAft>
                <a:spcPts val="0"/>
              </a:spcAft>
              <a:buSzPts val="1400"/>
              <a:buChar char="•"/>
              <a:defRPr/>
            </a:lvl5pPr>
            <a:lvl6pPr marL="2743200" lvl="5" indent="-317500" rtl="0">
              <a:spcBef>
                <a:spcPts val="2200"/>
              </a:spcBef>
              <a:spcAft>
                <a:spcPts val="0"/>
              </a:spcAft>
              <a:buSzPts val="1400"/>
              <a:buChar char="•"/>
              <a:defRPr/>
            </a:lvl6pPr>
            <a:lvl7pPr marL="3200400" lvl="6" indent="-317500" rtl="0">
              <a:spcBef>
                <a:spcPts val="2200"/>
              </a:spcBef>
              <a:spcAft>
                <a:spcPts val="0"/>
              </a:spcAft>
              <a:buSzPts val="1400"/>
              <a:buChar char="•"/>
              <a:defRPr/>
            </a:lvl7pPr>
            <a:lvl8pPr marL="3657600" lvl="7" indent="-317500" rtl="0">
              <a:spcBef>
                <a:spcPts val="2200"/>
              </a:spcBef>
              <a:spcAft>
                <a:spcPts val="0"/>
              </a:spcAft>
              <a:buSzPts val="1400"/>
              <a:buChar char="•"/>
              <a:defRPr/>
            </a:lvl8pPr>
            <a:lvl9pPr marL="4114800" lvl="8" indent="-317500" rtl="0">
              <a:spcBef>
                <a:spcPts val="220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53" name="Google Shape;53;p13"/>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54" name="Google Shape;54;p13"/>
          <p:cNvPicPr preferRelativeResize="0"/>
          <p:nvPr/>
        </p:nvPicPr>
        <p:blipFill>
          <a:blip r:embed="rId13">
            <a:alphaModFix/>
          </a:blip>
          <a:stretch>
            <a:fillRect/>
          </a:stretch>
        </p:blipFill>
        <p:spPr>
          <a:xfrm>
            <a:off x="6744176" y="8934689"/>
            <a:ext cx="808095" cy="273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2E3D49"/>
              </a:buClr>
              <a:buSzPts val="4000"/>
              <a:buFont typeface="Open Sans"/>
              <a:buNone/>
              <a:defRPr sz="4000">
                <a:solidFill>
                  <a:srgbClr val="2E3D49"/>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7" name="Google Shape;87;p25"/>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marL="914400" lvl="1"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2pPr>
            <a:lvl3pPr marL="1371600" lvl="2"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3pPr>
            <a:lvl4pPr marL="1828800" lvl="3"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4pPr>
            <a:lvl5pPr marL="2286000" lvl="4"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5pPr>
            <a:lvl6pPr marL="2743200" lvl="5"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6pPr>
            <a:lvl7pPr marL="3200400" lvl="6"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7pPr>
            <a:lvl8pPr marL="3657600" lvl="7"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8pPr>
            <a:lvl9pPr marL="4114800" lvl="8" indent="-317500" rtl="0">
              <a:lnSpc>
                <a:spcPct val="115000"/>
              </a:lnSpc>
              <a:spcBef>
                <a:spcPts val="1600"/>
              </a:spcBef>
              <a:spcAft>
                <a:spcPts val="160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9pPr>
          </a:lstStyle>
          <a:p>
            <a:endParaRPr/>
          </a:p>
        </p:txBody>
      </p:sp>
      <p:sp>
        <p:nvSpPr>
          <p:cNvPr id="88" name="Google Shape;88;p25"/>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sp>
        <p:nvSpPr>
          <p:cNvPr id="120" name="Google Shape;120;p37"/>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1" name="Google Shape;121;p37"/>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2" name="Google Shape;122;p3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75"/>
        <p:cNvGrpSpPr/>
        <p:nvPr/>
      </p:nvGrpSpPr>
      <p:grpSpPr>
        <a:xfrm>
          <a:off x="0" y="0"/>
          <a:ext cx="0" cy="0"/>
          <a:chOff x="0" y="0"/>
          <a:chExt cx="0" cy="0"/>
        </a:xfrm>
      </p:grpSpPr>
      <p:sp>
        <p:nvSpPr>
          <p:cNvPr id="176" name="Google Shape;176;p51"/>
          <p:cNvSpPr/>
          <p:nvPr/>
        </p:nvSpPr>
        <p:spPr>
          <a:xfrm rot="-5400000">
            <a:off x="4270075" y="6556200"/>
            <a:ext cx="3502200" cy="3502200"/>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51"/>
          <p:cNvPicPr preferRelativeResize="0"/>
          <p:nvPr/>
        </p:nvPicPr>
        <p:blipFill>
          <a:blip r:embed="rId3">
            <a:alphaModFix/>
          </a:blip>
          <a:stretch>
            <a:fillRect/>
          </a:stretch>
        </p:blipFill>
        <p:spPr>
          <a:xfrm>
            <a:off x="6296025" y="8600600"/>
            <a:ext cx="1052250" cy="1052250"/>
          </a:xfrm>
          <a:prstGeom prst="rect">
            <a:avLst/>
          </a:prstGeom>
          <a:noFill/>
          <a:ln>
            <a:noFill/>
          </a:ln>
        </p:spPr>
      </p:pic>
      <p:sp>
        <p:nvSpPr>
          <p:cNvPr id="178" name="Google Shape;178;p51"/>
          <p:cNvSpPr txBox="1">
            <a:spLocks noGrp="1"/>
          </p:cNvSpPr>
          <p:nvPr>
            <p:ph type="title" idx="4294967295"/>
          </p:nvPr>
        </p:nvSpPr>
        <p:spPr>
          <a:xfrm>
            <a:off x="264895" y="966296"/>
            <a:ext cx="7242600" cy="1119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4000">
                <a:solidFill>
                  <a:srgbClr val="FFFFFF"/>
                </a:solidFill>
              </a:rPr>
              <a:t>Data Governance @ SneakerPark</a:t>
            </a:r>
            <a:endParaRPr sz="4000">
              <a:solidFill>
                <a:srgbClr val="FFFFFF"/>
              </a:solidFill>
            </a:endParaRPr>
          </a:p>
          <a:p>
            <a:pPr marL="0" lvl="0" indent="0" algn="l" rtl="0">
              <a:spcBef>
                <a:spcPts val="0"/>
              </a:spcBef>
              <a:spcAft>
                <a:spcPts val="0"/>
              </a:spcAft>
              <a:buNone/>
            </a:pPr>
            <a:endParaRPr/>
          </a:p>
        </p:txBody>
      </p:sp>
      <p:pic>
        <p:nvPicPr>
          <p:cNvPr id="179" name="Google Shape;179;p51"/>
          <p:cNvPicPr preferRelativeResize="0"/>
          <p:nvPr/>
        </p:nvPicPr>
        <p:blipFill rotWithShape="1">
          <a:blip r:embed="rId4">
            <a:alphaModFix/>
          </a:blip>
          <a:srcRect t="-1820" b="1820"/>
          <a:stretch/>
        </p:blipFill>
        <p:spPr>
          <a:xfrm>
            <a:off x="1617725" y="3728150"/>
            <a:ext cx="4506849" cy="2591575"/>
          </a:xfrm>
          <a:prstGeom prst="rect">
            <a:avLst/>
          </a:prstGeom>
          <a:noFill/>
          <a:ln>
            <a:noFill/>
          </a:ln>
        </p:spPr>
      </p:pic>
      <p:sp>
        <p:nvSpPr>
          <p:cNvPr id="180" name="Google Shape;180;p51"/>
          <p:cNvSpPr txBox="1"/>
          <p:nvPr/>
        </p:nvSpPr>
        <p:spPr>
          <a:xfrm>
            <a:off x="264900" y="9001125"/>
            <a:ext cx="4324200" cy="7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dirty="0">
                <a:solidFill>
                  <a:srgbClr val="EEEEEE"/>
                </a:solidFill>
                <a:latin typeface="Open Sans"/>
                <a:ea typeface="Open Sans"/>
                <a:cs typeface="Open Sans"/>
                <a:sym typeface="Open Sans"/>
              </a:rPr>
              <a:t>Prepared by: Arpit Sharma </a:t>
            </a:r>
            <a:endParaRPr i="1" dirty="0">
              <a:solidFill>
                <a:srgbClr val="EEEEEE"/>
              </a:solidFill>
              <a:latin typeface="Open Sans"/>
              <a:ea typeface="Open Sans"/>
              <a:cs typeface="Open Sans"/>
              <a:sym typeface="Open Sans"/>
            </a:endParaRPr>
          </a:p>
          <a:p>
            <a:pPr marL="0" lvl="0" indent="0" algn="l" rtl="0">
              <a:spcBef>
                <a:spcPts val="0"/>
              </a:spcBef>
              <a:spcAft>
                <a:spcPts val="0"/>
              </a:spcAft>
              <a:buNone/>
            </a:pPr>
            <a:endParaRPr i="1" dirty="0">
              <a:solidFill>
                <a:srgbClr val="EEEEEE"/>
              </a:solidFill>
              <a:latin typeface="Open Sans"/>
              <a:ea typeface="Open Sans"/>
              <a:cs typeface="Open Sans"/>
              <a:sym typeface="Open Sans"/>
            </a:endParaRPr>
          </a:p>
          <a:p>
            <a:pPr marL="0" lvl="0" indent="0" algn="l" rtl="0">
              <a:spcBef>
                <a:spcPts val="0"/>
              </a:spcBef>
              <a:spcAft>
                <a:spcPts val="0"/>
              </a:spcAft>
              <a:buNone/>
            </a:pPr>
            <a:r>
              <a:rPr lang="en" i="1" dirty="0">
                <a:solidFill>
                  <a:srgbClr val="EEEEEE"/>
                </a:solidFill>
                <a:latin typeface="Open Sans"/>
                <a:ea typeface="Open Sans"/>
                <a:cs typeface="Open Sans"/>
                <a:sym typeface="Open Sans"/>
              </a:rPr>
              <a:t>Submitted on: </a:t>
            </a:r>
            <a:r>
              <a:rPr lang="en-US" i="1" dirty="0">
                <a:solidFill>
                  <a:srgbClr val="EEEEEE"/>
                </a:solidFill>
                <a:latin typeface="Open Sans"/>
                <a:ea typeface="Open Sans"/>
                <a:cs typeface="Open Sans"/>
                <a:sym typeface="Open Sans"/>
              </a:rPr>
              <a:t>17-Jun-21</a:t>
            </a:r>
            <a:endParaRPr i="1" dirty="0">
              <a:solidFill>
                <a:srgbClr val="EEEEEE"/>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56"/>
        <p:cNvGrpSpPr/>
        <p:nvPr/>
      </p:nvGrpSpPr>
      <p:grpSpPr>
        <a:xfrm>
          <a:off x="0" y="0"/>
          <a:ext cx="0" cy="0"/>
          <a:chOff x="0" y="0"/>
          <a:chExt cx="0" cy="0"/>
        </a:xfrm>
      </p:grpSpPr>
      <p:sp>
        <p:nvSpPr>
          <p:cNvPr id="257" name="Google Shape;257;p63"/>
          <p:cNvSpPr/>
          <p:nvPr/>
        </p:nvSpPr>
        <p:spPr>
          <a:xfrm>
            <a:off x="1422750" y="4013075"/>
            <a:ext cx="49269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4</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Data Quality</a:t>
            </a:r>
            <a:endParaRPr sz="3000">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Part 2: Monitoring</a:t>
            </a:r>
            <a:endParaRPr sz="3000">
              <a:solidFill>
                <a:srgbClr val="FFFFFF"/>
              </a:solidFill>
              <a:latin typeface="Open Sans"/>
              <a:ea typeface="Open Sans"/>
              <a:cs typeface="Open Sans"/>
              <a:sym typeface="Open Sans"/>
            </a:endParaRPr>
          </a:p>
        </p:txBody>
      </p:sp>
      <p:sp>
        <p:nvSpPr>
          <p:cNvPr id="258" name="Google Shape;258;p63"/>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64"/>
          <p:cNvSpPr txBox="1">
            <a:spLocks noGrp="1"/>
          </p:cNvSpPr>
          <p:nvPr>
            <p:ph type="body" idx="1"/>
          </p:nvPr>
        </p:nvSpPr>
        <p:spPr>
          <a:xfrm>
            <a:off x="369675" y="695675"/>
            <a:ext cx="6914100" cy="13713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Clr>
                <a:schemeClr val="dk1"/>
              </a:buClr>
              <a:buSzPts val="1100"/>
              <a:buFont typeface="Arial"/>
              <a:buNone/>
            </a:pPr>
            <a:r>
              <a:rPr lang="en" sz="1600" dirty="0">
                <a:solidFill>
                  <a:srgbClr val="525C65"/>
                </a:solidFill>
                <a:highlight>
                  <a:srgbClr val="FFFFFF"/>
                </a:highlight>
                <a:latin typeface="Open Sans"/>
                <a:ea typeface="Open Sans"/>
                <a:cs typeface="Open Sans"/>
                <a:sym typeface="Open Sans"/>
              </a:rPr>
              <a:t>Using the metrics you've created in the last step, please create a mock-up of a data quality </a:t>
            </a:r>
            <a:r>
              <a:rPr lang="en" sz="1600" b="1" dirty="0">
                <a:solidFill>
                  <a:srgbClr val="525C65"/>
                </a:solidFill>
                <a:highlight>
                  <a:srgbClr val="FFFFFF"/>
                </a:highlight>
                <a:latin typeface="Open Sans"/>
                <a:ea typeface="Open Sans"/>
                <a:cs typeface="Open Sans"/>
                <a:sym typeface="Open Sans"/>
              </a:rPr>
              <a:t>monitoring dashboard</a:t>
            </a:r>
            <a:r>
              <a:rPr lang="en" sz="1600" dirty="0">
                <a:solidFill>
                  <a:srgbClr val="525C65"/>
                </a:solidFill>
                <a:highlight>
                  <a:srgbClr val="FFFFFF"/>
                </a:highlight>
                <a:latin typeface="Open Sans"/>
                <a:ea typeface="Open Sans"/>
                <a:cs typeface="Open Sans"/>
                <a:sym typeface="Open Sans"/>
              </a:rPr>
              <a:t> that will be used to monitor the data to ensure compliance with your data quality rules.</a:t>
            </a:r>
            <a:endParaRPr sz="16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1100"/>
              </a:spcAft>
              <a:buNone/>
            </a:pPr>
            <a:endParaRPr sz="1600" dirty="0">
              <a:solidFill>
                <a:srgbClr val="525C65"/>
              </a:solidFill>
              <a:highlight>
                <a:srgbClr val="FFFFFF"/>
              </a:highlight>
              <a:latin typeface="Open Sans"/>
              <a:ea typeface="Open Sans"/>
              <a:cs typeface="Open Sans"/>
              <a:sym typeface="Open Sans"/>
            </a:endParaRPr>
          </a:p>
        </p:txBody>
      </p:sp>
      <p:pic>
        <p:nvPicPr>
          <p:cNvPr id="4" name="Picture 3">
            <a:extLst>
              <a:ext uri="{FF2B5EF4-FFF2-40B4-BE49-F238E27FC236}">
                <a16:creationId xmlns:a16="http://schemas.microsoft.com/office/drawing/2014/main" id="{29402A18-A37F-6C4A-BBAD-3DACBF1EBC62}"/>
              </a:ext>
            </a:extLst>
          </p:cNvPr>
          <p:cNvPicPr>
            <a:picLocks noChangeAspect="1"/>
          </p:cNvPicPr>
          <p:nvPr/>
        </p:nvPicPr>
        <p:blipFill>
          <a:blip r:embed="rId3"/>
          <a:stretch>
            <a:fillRect/>
          </a:stretch>
        </p:blipFill>
        <p:spPr>
          <a:xfrm>
            <a:off x="971550" y="2260600"/>
            <a:ext cx="5276850" cy="5123898"/>
          </a:xfrm>
          <a:prstGeom prst="rect">
            <a:avLst/>
          </a:prstGeom>
        </p:spPr>
      </p:pic>
    </p:spTree>
    <p:extLst>
      <p:ext uri="{BB962C8B-B14F-4D97-AF65-F5344CB8AC3E}">
        <p14:creationId xmlns:p14="http://schemas.microsoft.com/office/powerpoint/2010/main" val="1763128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64"/>
          <p:cNvSpPr txBox="1">
            <a:spLocks noGrp="1"/>
          </p:cNvSpPr>
          <p:nvPr>
            <p:ph type="body" idx="1"/>
          </p:nvPr>
        </p:nvSpPr>
        <p:spPr>
          <a:xfrm>
            <a:off x="369675" y="695675"/>
            <a:ext cx="6914100" cy="13713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Clr>
                <a:schemeClr val="dk1"/>
              </a:buClr>
              <a:buSzPts val="1100"/>
              <a:buFont typeface="Arial"/>
              <a:buNone/>
            </a:pPr>
            <a:r>
              <a:rPr lang="en" sz="1600" dirty="0">
                <a:solidFill>
                  <a:srgbClr val="525C65"/>
                </a:solidFill>
                <a:highlight>
                  <a:srgbClr val="FFFFFF"/>
                </a:highlight>
                <a:latin typeface="Open Sans"/>
                <a:ea typeface="Open Sans"/>
                <a:cs typeface="Open Sans"/>
                <a:sym typeface="Open Sans"/>
              </a:rPr>
              <a:t>Using the metrics you've created in the last step, please create a mock-up of a data quality </a:t>
            </a:r>
            <a:r>
              <a:rPr lang="en" sz="1600" b="1" dirty="0">
                <a:solidFill>
                  <a:srgbClr val="525C65"/>
                </a:solidFill>
                <a:highlight>
                  <a:srgbClr val="FFFFFF"/>
                </a:highlight>
                <a:latin typeface="Open Sans"/>
                <a:ea typeface="Open Sans"/>
                <a:cs typeface="Open Sans"/>
                <a:sym typeface="Open Sans"/>
              </a:rPr>
              <a:t>monitoring dashboard</a:t>
            </a:r>
            <a:r>
              <a:rPr lang="en" sz="1600" dirty="0">
                <a:solidFill>
                  <a:srgbClr val="525C65"/>
                </a:solidFill>
                <a:highlight>
                  <a:srgbClr val="FFFFFF"/>
                </a:highlight>
                <a:latin typeface="Open Sans"/>
                <a:ea typeface="Open Sans"/>
                <a:cs typeface="Open Sans"/>
                <a:sym typeface="Open Sans"/>
              </a:rPr>
              <a:t> that will be used to monitor the data to ensure compliance with your data quality rules.</a:t>
            </a:r>
            <a:endParaRPr sz="16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1100"/>
              </a:spcAft>
              <a:buNone/>
            </a:pPr>
            <a:endParaRPr sz="1600" dirty="0">
              <a:solidFill>
                <a:srgbClr val="525C65"/>
              </a:solidFill>
              <a:highlight>
                <a:srgbClr val="FFFFFF"/>
              </a:highlight>
              <a:latin typeface="Open Sans"/>
              <a:ea typeface="Open Sans"/>
              <a:cs typeface="Open Sans"/>
              <a:sym typeface="Open Sans"/>
            </a:endParaRPr>
          </a:p>
        </p:txBody>
      </p:sp>
      <p:pic>
        <p:nvPicPr>
          <p:cNvPr id="2" name="Picture 1">
            <a:extLst>
              <a:ext uri="{FF2B5EF4-FFF2-40B4-BE49-F238E27FC236}">
                <a16:creationId xmlns:a16="http://schemas.microsoft.com/office/drawing/2014/main" id="{44A7693C-0595-E043-9E6E-98C60DFCAD31}"/>
              </a:ext>
            </a:extLst>
          </p:cNvPr>
          <p:cNvPicPr>
            <a:picLocks noChangeAspect="1"/>
          </p:cNvPicPr>
          <p:nvPr/>
        </p:nvPicPr>
        <p:blipFill>
          <a:blip r:embed="rId3"/>
          <a:stretch>
            <a:fillRect/>
          </a:stretch>
        </p:blipFill>
        <p:spPr>
          <a:xfrm>
            <a:off x="958850" y="2178049"/>
            <a:ext cx="5149850" cy="519960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64"/>
          <p:cNvSpPr txBox="1">
            <a:spLocks noGrp="1"/>
          </p:cNvSpPr>
          <p:nvPr>
            <p:ph type="body" idx="1"/>
          </p:nvPr>
        </p:nvSpPr>
        <p:spPr>
          <a:xfrm>
            <a:off x="369675" y="695675"/>
            <a:ext cx="6914100" cy="13713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Clr>
                <a:schemeClr val="dk1"/>
              </a:buClr>
              <a:buSzPts val="1100"/>
              <a:buFont typeface="Arial"/>
              <a:buNone/>
            </a:pPr>
            <a:r>
              <a:rPr lang="en" sz="1600" dirty="0">
                <a:solidFill>
                  <a:srgbClr val="525C65"/>
                </a:solidFill>
                <a:highlight>
                  <a:srgbClr val="FFFFFF"/>
                </a:highlight>
                <a:latin typeface="Open Sans"/>
                <a:ea typeface="Open Sans"/>
                <a:cs typeface="Open Sans"/>
                <a:sym typeface="Open Sans"/>
              </a:rPr>
              <a:t>Using the metrics you've created in the last step, please create a mock-up of a data quality </a:t>
            </a:r>
            <a:r>
              <a:rPr lang="en" sz="1600" b="1" dirty="0">
                <a:solidFill>
                  <a:srgbClr val="525C65"/>
                </a:solidFill>
                <a:highlight>
                  <a:srgbClr val="FFFFFF"/>
                </a:highlight>
                <a:latin typeface="Open Sans"/>
                <a:ea typeface="Open Sans"/>
                <a:cs typeface="Open Sans"/>
                <a:sym typeface="Open Sans"/>
              </a:rPr>
              <a:t>monitoring dashboard</a:t>
            </a:r>
            <a:r>
              <a:rPr lang="en" sz="1600" dirty="0">
                <a:solidFill>
                  <a:srgbClr val="525C65"/>
                </a:solidFill>
                <a:highlight>
                  <a:srgbClr val="FFFFFF"/>
                </a:highlight>
                <a:latin typeface="Open Sans"/>
                <a:ea typeface="Open Sans"/>
                <a:cs typeface="Open Sans"/>
                <a:sym typeface="Open Sans"/>
              </a:rPr>
              <a:t> that will be used to monitor the data to ensure compliance with your data quality rules.</a:t>
            </a:r>
            <a:endParaRPr sz="16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1100"/>
              </a:spcAft>
              <a:buNone/>
            </a:pPr>
            <a:endParaRPr sz="1600" dirty="0">
              <a:solidFill>
                <a:srgbClr val="525C65"/>
              </a:solidFill>
              <a:highlight>
                <a:srgbClr val="FFFFFF"/>
              </a:highlight>
              <a:latin typeface="Open Sans"/>
              <a:ea typeface="Open Sans"/>
              <a:cs typeface="Open Sans"/>
              <a:sym typeface="Open Sans"/>
            </a:endParaRPr>
          </a:p>
        </p:txBody>
      </p:sp>
      <p:pic>
        <p:nvPicPr>
          <p:cNvPr id="5" name="Picture 4">
            <a:extLst>
              <a:ext uri="{FF2B5EF4-FFF2-40B4-BE49-F238E27FC236}">
                <a16:creationId xmlns:a16="http://schemas.microsoft.com/office/drawing/2014/main" id="{3A301458-23AA-0E41-9C0B-4DA072E7C6FF}"/>
              </a:ext>
            </a:extLst>
          </p:cNvPr>
          <p:cNvPicPr>
            <a:picLocks noChangeAspect="1"/>
          </p:cNvPicPr>
          <p:nvPr/>
        </p:nvPicPr>
        <p:blipFill>
          <a:blip r:embed="rId3"/>
          <a:stretch>
            <a:fillRect/>
          </a:stretch>
        </p:blipFill>
        <p:spPr>
          <a:xfrm>
            <a:off x="677124" y="2330450"/>
            <a:ext cx="6463731" cy="1746250"/>
          </a:xfrm>
          <a:prstGeom prst="rect">
            <a:avLst/>
          </a:prstGeom>
        </p:spPr>
      </p:pic>
      <p:pic>
        <p:nvPicPr>
          <p:cNvPr id="6" name="Picture 5">
            <a:extLst>
              <a:ext uri="{FF2B5EF4-FFF2-40B4-BE49-F238E27FC236}">
                <a16:creationId xmlns:a16="http://schemas.microsoft.com/office/drawing/2014/main" id="{9FBA0635-9A9B-1741-BBF3-C92D25B69AE8}"/>
              </a:ext>
            </a:extLst>
          </p:cNvPr>
          <p:cNvPicPr>
            <a:picLocks noChangeAspect="1"/>
          </p:cNvPicPr>
          <p:nvPr/>
        </p:nvPicPr>
        <p:blipFill>
          <a:blip r:embed="rId4"/>
          <a:stretch>
            <a:fillRect/>
          </a:stretch>
        </p:blipFill>
        <p:spPr>
          <a:xfrm>
            <a:off x="677124" y="4340174"/>
            <a:ext cx="6701576" cy="2543226"/>
          </a:xfrm>
          <a:prstGeom prst="rect">
            <a:avLst/>
          </a:prstGeom>
        </p:spPr>
      </p:pic>
    </p:spTree>
    <p:extLst>
      <p:ext uri="{BB962C8B-B14F-4D97-AF65-F5344CB8AC3E}">
        <p14:creationId xmlns:p14="http://schemas.microsoft.com/office/powerpoint/2010/main" val="2497469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68"/>
        <p:cNvGrpSpPr/>
        <p:nvPr/>
      </p:nvGrpSpPr>
      <p:grpSpPr>
        <a:xfrm>
          <a:off x="0" y="0"/>
          <a:ext cx="0" cy="0"/>
          <a:chOff x="0" y="0"/>
          <a:chExt cx="0" cy="0"/>
        </a:xfrm>
      </p:grpSpPr>
      <p:sp>
        <p:nvSpPr>
          <p:cNvPr id="269" name="Google Shape;269;p65"/>
          <p:cNvSpPr/>
          <p:nvPr/>
        </p:nvSpPr>
        <p:spPr>
          <a:xfrm>
            <a:off x="539850" y="4051175"/>
            <a:ext cx="66927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5</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Master Data Management</a:t>
            </a:r>
            <a:endParaRPr sz="3000">
              <a:solidFill>
                <a:srgbClr val="FFFFFF"/>
              </a:solidFill>
              <a:latin typeface="Open Sans"/>
              <a:ea typeface="Open Sans"/>
              <a:cs typeface="Open Sans"/>
              <a:sym typeface="Open Sans"/>
            </a:endParaRPr>
          </a:p>
          <a:p>
            <a:pPr marL="0" lvl="0" indent="0" algn="ctr" rtl="0">
              <a:lnSpc>
                <a:spcPct val="150000"/>
              </a:lnSpc>
              <a:spcBef>
                <a:spcPts val="0"/>
              </a:spcBef>
              <a:spcAft>
                <a:spcPts val="0"/>
              </a:spcAft>
              <a:buClr>
                <a:schemeClr val="lt1"/>
              </a:buClr>
              <a:buFont typeface="Open Sans"/>
              <a:buNone/>
            </a:pPr>
            <a:r>
              <a:rPr lang="en" sz="3000">
                <a:solidFill>
                  <a:schemeClr val="lt1"/>
                </a:solidFill>
                <a:latin typeface="Open Sans"/>
                <a:ea typeface="Open Sans"/>
                <a:cs typeface="Open Sans"/>
                <a:sym typeface="Open Sans"/>
              </a:rPr>
              <a:t>Part 1: MDM Architecture</a:t>
            </a:r>
            <a:endParaRPr sz="3000">
              <a:solidFill>
                <a:srgbClr val="FFFFFF"/>
              </a:solidFill>
              <a:latin typeface="Open Sans"/>
              <a:ea typeface="Open Sans"/>
              <a:cs typeface="Open Sans"/>
              <a:sym typeface="Open Sans"/>
            </a:endParaRPr>
          </a:p>
        </p:txBody>
      </p:sp>
      <p:sp>
        <p:nvSpPr>
          <p:cNvPr id="270" name="Google Shape;270;p6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66"/>
          <p:cNvSpPr txBox="1">
            <a:spLocks noGrp="1"/>
          </p:cNvSpPr>
          <p:nvPr>
            <p:ph type="body" idx="1"/>
          </p:nvPr>
        </p:nvSpPr>
        <p:spPr>
          <a:xfrm>
            <a:off x="439225" y="-63075"/>
            <a:ext cx="6907500" cy="9418090"/>
          </a:xfrm>
          <a:prstGeom prst="rect">
            <a:avLst/>
          </a:prstGeom>
        </p:spPr>
        <p:txBody>
          <a:bodyPr spcFirstLastPara="1" wrap="square" lIns="91425" tIns="91425" rIns="91425" bIns="91425" anchor="t" anchorCtr="0">
            <a:noAutofit/>
          </a:bodyPr>
          <a:lstStyle/>
          <a:p>
            <a:pPr marL="0" marR="241300" lvl="0" indent="0" algn="just" rtl="0">
              <a:lnSpc>
                <a:spcPct val="150000"/>
              </a:lnSpc>
              <a:spcBef>
                <a:spcPts val="3800"/>
              </a:spcBef>
              <a:spcAft>
                <a:spcPts val="0"/>
              </a:spcAft>
              <a:buNone/>
            </a:pPr>
            <a:r>
              <a:rPr lang="en" sz="1600" dirty="0">
                <a:solidFill>
                  <a:srgbClr val="525C65"/>
                </a:solidFill>
                <a:highlight>
                  <a:srgbClr val="FFFFFF"/>
                </a:highlight>
                <a:latin typeface="Open Sans"/>
                <a:ea typeface="Open Sans"/>
                <a:cs typeface="Open Sans"/>
                <a:sym typeface="Open Sans"/>
              </a:rPr>
              <a:t>Based on what you’ve read about </a:t>
            </a:r>
            <a:r>
              <a:rPr lang="en" sz="1600" dirty="0" err="1">
                <a:solidFill>
                  <a:srgbClr val="525C65"/>
                </a:solidFill>
                <a:highlight>
                  <a:srgbClr val="FFFFFF"/>
                </a:highlight>
                <a:latin typeface="Open Sans"/>
                <a:ea typeface="Open Sans"/>
                <a:cs typeface="Open Sans"/>
                <a:sym typeface="Open Sans"/>
              </a:rPr>
              <a:t>SneakerPark’s</a:t>
            </a:r>
            <a:r>
              <a:rPr lang="en" sz="1600" dirty="0">
                <a:solidFill>
                  <a:srgbClr val="525C65"/>
                </a:solidFill>
                <a:highlight>
                  <a:srgbClr val="FFFFFF"/>
                </a:highlight>
                <a:latin typeface="Open Sans"/>
                <a:ea typeface="Open Sans"/>
                <a:cs typeface="Open Sans"/>
                <a:sym typeface="Open Sans"/>
              </a:rPr>
              <a:t> systems and business model, sketch out a proposed </a:t>
            </a:r>
            <a:r>
              <a:rPr lang="en" sz="1600" b="1" dirty="0">
                <a:solidFill>
                  <a:srgbClr val="525C65"/>
                </a:solidFill>
                <a:highlight>
                  <a:srgbClr val="FFFFFF"/>
                </a:highlight>
                <a:latin typeface="Open Sans"/>
                <a:ea typeface="Open Sans"/>
                <a:cs typeface="Open Sans"/>
                <a:sym typeface="Open Sans"/>
              </a:rPr>
              <a:t>MDM implementation architecture</a:t>
            </a:r>
            <a:r>
              <a:rPr lang="en" sz="1600" dirty="0">
                <a:solidFill>
                  <a:srgbClr val="525C65"/>
                </a:solidFill>
                <a:highlight>
                  <a:srgbClr val="FFFFFF"/>
                </a:highlight>
                <a:latin typeface="Open Sans"/>
                <a:ea typeface="Open Sans"/>
                <a:cs typeface="Open Sans"/>
                <a:sym typeface="Open Sans"/>
              </a:rPr>
              <a:t>, and write a </a:t>
            </a:r>
            <a:r>
              <a:rPr lang="en" sz="1600" b="1" dirty="0">
                <a:solidFill>
                  <a:srgbClr val="525C65"/>
                </a:solidFill>
                <a:highlight>
                  <a:srgbClr val="FFFFFF"/>
                </a:highlight>
                <a:latin typeface="Open Sans"/>
                <a:ea typeface="Open Sans"/>
                <a:cs typeface="Open Sans"/>
                <a:sym typeface="Open Sans"/>
              </a:rPr>
              <a:t>detailed explanation</a:t>
            </a:r>
            <a:r>
              <a:rPr lang="en" sz="1600" dirty="0">
                <a:solidFill>
                  <a:srgbClr val="525C65"/>
                </a:solidFill>
                <a:highlight>
                  <a:srgbClr val="FFFFFF"/>
                </a:highlight>
                <a:latin typeface="Open Sans"/>
                <a:ea typeface="Open Sans"/>
                <a:cs typeface="Open Sans"/>
                <a:sym typeface="Open Sans"/>
              </a:rPr>
              <a:t> of </a:t>
            </a:r>
            <a:r>
              <a:rPr lang="en" sz="1600" b="1" dirty="0">
                <a:solidFill>
                  <a:srgbClr val="525C65"/>
                </a:solidFill>
                <a:highlight>
                  <a:srgbClr val="FFFFFF"/>
                </a:highlight>
                <a:latin typeface="Open Sans"/>
                <a:ea typeface="Open Sans"/>
                <a:cs typeface="Open Sans"/>
                <a:sym typeface="Open Sans"/>
              </a:rPr>
              <a:t>why</a:t>
            </a:r>
            <a:r>
              <a:rPr lang="en" sz="1600" dirty="0">
                <a:solidFill>
                  <a:srgbClr val="525C65"/>
                </a:solidFill>
                <a:highlight>
                  <a:srgbClr val="FFFFFF"/>
                </a:highlight>
                <a:latin typeface="Open Sans"/>
                <a:ea typeface="Open Sans"/>
                <a:cs typeface="Open Sans"/>
                <a:sym typeface="Open Sans"/>
              </a:rPr>
              <a:t> you chose this specific approach.</a:t>
            </a:r>
            <a:endParaRPr sz="1600" dirty="0">
              <a:solidFill>
                <a:srgbClr val="525C65"/>
              </a:solidFill>
              <a:highlight>
                <a:srgbClr val="FFFFFF"/>
              </a:highlight>
              <a:latin typeface="Open Sans"/>
              <a:ea typeface="Open Sans"/>
              <a:cs typeface="Open Sans"/>
              <a:sym typeface="Open Sans"/>
            </a:endParaRPr>
          </a:p>
          <a:p>
            <a:pPr marL="0" lvl="0" indent="0" algn="just" rtl="0">
              <a:spcBef>
                <a:spcPts val="1600"/>
              </a:spcBef>
              <a:spcAft>
                <a:spcPts val="0"/>
              </a:spcAft>
              <a:buNone/>
            </a:pPr>
            <a:endParaRPr lang="en" sz="1600" b="1" dirty="0">
              <a:solidFill>
                <a:srgbClr val="525C65"/>
              </a:solidFill>
              <a:highlight>
                <a:schemeClr val="lt1"/>
              </a:highlight>
              <a:latin typeface="Open Sans"/>
              <a:ea typeface="Open Sans"/>
              <a:cs typeface="Open Sans"/>
              <a:sym typeface="Open Sans"/>
            </a:endParaRPr>
          </a:p>
          <a:p>
            <a:pPr marL="0" lvl="0" indent="0" algn="just" rtl="0">
              <a:spcBef>
                <a:spcPts val="1600"/>
              </a:spcBef>
              <a:spcAft>
                <a:spcPts val="0"/>
              </a:spcAft>
              <a:buNone/>
            </a:pPr>
            <a:endParaRPr sz="1600" dirty="0">
              <a:solidFill>
                <a:srgbClr val="525C65"/>
              </a:solidFill>
              <a:highlight>
                <a:srgbClr val="FFFFFF"/>
              </a:highlight>
              <a:latin typeface="Open Sans"/>
              <a:ea typeface="Open Sans"/>
              <a:cs typeface="Open Sans"/>
              <a:sym typeface="Open Sans"/>
            </a:endParaRPr>
          </a:p>
          <a:p>
            <a:pPr marL="241300" marR="241300" lvl="0" indent="0" algn="just" rtl="0">
              <a:lnSpc>
                <a:spcPct val="170000"/>
              </a:lnSpc>
              <a:spcBef>
                <a:spcPts val="3800"/>
              </a:spcBef>
              <a:spcAft>
                <a:spcPts val="0"/>
              </a:spcAft>
              <a:buNone/>
            </a:pPr>
            <a:endParaRPr sz="1600" dirty="0">
              <a:solidFill>
                <a:srgbClr val="525C65"/>
              </a:solidFill>
              <a:highlight>
                <a:srgbClr val="FFFFFF"/>
              </a:highlight>
              <a:latin typeface="Open Sans"/>
              <a:ea typeface="Open Sans"/>
              <a:cs typeface="Open Sans"/>
              <a:sym typeface="Open Sans"/>
            </a:endParaRPr>
          </a:p>
          <a:p>
            <a:pPr marL="241300" marR="241300" lvl="0" indent="0" algn="just" rtl="0">
              <a:lnSpc>
                <a:spcPct val="170000"/>
              </a:lnSpc>
              <a:spcBef>
                <a:spcPts val="3800"/>
              </a:spcBef>
              <a:spcAft>
                <a:spcPts val="0"/>
              </a:spcAft>
              <a:buNone/>
            </a:pPr>
            <a:endParaRPr sz="1600" dirty="0">
              <a:solidFill>
                <a:srgbClr val="525C65"/>
              </a:solidFill>
              <a:highlight>
                <a:srgbClr val="FFFFFF"/>
              </a:highlight>
              <a:latin typeface="Open Sans"/>
              <a:ea typeface="Open Sans"/>
              <a:cs typeface="Open Sans"/>
              <a:sym typeface="Open Sans"/>
            </a:endParaRPr>
          </a:p>
          <a:p>
            <a:pPr marL="241300" marR="241300" lvl="0" indent="0" algn="just" rtl="0">
              <a:lnSpc>
                <a:spcPct val="170000"/>
              </a:lnSpc>
              <a:spcBef>
                <a:spcPts val="3800"/>
              </a:spcBef>
              <a:spcAft>
                <a:spcPts val="0"/>
              </a:spcAft>
              <a:buNone/>
            </a:pPr>
            <a:endParaRPr sz="1600" dirty="0">
              <a:solidFill>
                <a:srgbClr val="525C65"/>
              </a:solidFill>
              <a:highlight>
                <a:srgbClr val="FFFFFF"/>
              </a:highlight>
              <a:latin typeface="Open Sans"/>
              <a:ea typeface="Open Sans"/>
              <a:cs typeface="Open Sans"/>
              <a:sym typeface="Open Sans"/>
            </a:endParaRPr>
          </a:p>
          <a:p>
            <a:pPr marL="241300" marR="241300" lvl="0" indent="0" algn="just" rtl="0">
              <a:lnSpc>
                <a:spcPct val="170000"/>
              </a:lnSpc>
              <a:spcBef>
                <a:spcPts val="3800"/>
              </a:spcBef>
              <a:spcAft>
                <a:spcPts val="0"/>
              </a:spcAft>
              <a:buNone/>
            </a:pPr>
            <a:endParaRPr sz="1600" dirty="0">
              <a:solidFill>
                <a:srgbClr val="525C65"/>
              </a:solidFill>
              <a:highlight>
                <a:srgbClr val="FFFFFF"/>
              </a:highlight>
              <a:latin typeface="Open Sans"/>
              <a:ea typeface="Open Sans"/>
              <a:cs typeface="Open Sans"/>
              <a:sym typeface="Open Sans"/>
            </a:endParaRPr>
          </a:p>
          <a:p>
            <a:pPr marL="241300" marR="241300" lvl="0" indent="0" algn="just" rtl="0">
              <a:lnSpc>
                <a:spcPct val="170000"/>
              </a:lnSpc>
              <a:spcBef>
                <a:spcPts val="3800"/>
              </a:spcBef>
              <a:spcAft>
                <a:spcPts val="0"/>
              </a:spcAft>
              <a:buNone/>
            </a:pPr>
            <a:endParaRPr sz="1600" dirty="0">
              <a:solidFill>
                <a:srgbClr val="525C65"/>
              </a:solidFill>
              <a:highlight>
                <a:srgbClr val="FFFFFF"/>
              </a:highlight>
              <a:latin typeface="Open Sans"/>
              <a:ea typeface="Open Sans"/>
              <a:cs typeface="Open Sans"/>
              <a:sym typeface="Open Sans"/>
            </a:endParaRPr>
          </a:p>
          <a:p>
            <a:pPr marL="0" marR="241300" lvl="0" indent="0" algn="just" rtl="0">
              <a:lnSpc>
                <a:spcPct val="170000"/>
              </a:lnSpc>
              <a:spcBef>
                <a:spcPts val="3800"/>
              </a:spcBef>
              <a:spcAft>
                <a:spcPts val="0"/>
              </a:spcAft>
              <a:buClr>
                <a:schemeClr val="dk1"/>
              </a:buClr>
              <a:buSzPts val="1100"/>
              <a:buFont typeface="Arial"/>
              <a:buNone/>
            </a:pPr>
            <a:endParaRPr sz="1400" dirty="0">
              <a:solidFill>
                <a:srgbClr val="525C65"/>
              </a:solidFill>
              <a:highlight>
                <a:srgbClr val="FFFFFF"/>
              </a:highlight>
              <a:latin typeface="Open Sans"/>
              <a:ea typeface="Open Sans"/>
              <a:cs typeface="Open Sans"/>
              <a:sym typeface="Open Sans"/>
            </a:endParaRPr>
          </a:p>
          <a:p>
            <a:pPr marL="241300" marR="241300" lvl="0" indent="0" algn="just" rtl="0">
              <a:lnSpc>
                <a:spcPct val="170000"/>
              </a:lnSpc>
              <a:spcBef>
                <a:spcPts val="3800"/>
              </a:spcBef>
              <a:spcAft>
                <a:spcPts val="0"/>
              </a:spcAft>
              <a:buClr>
                <a:schemeClr val="dk1"/>
              </a:buClr>
              <a:buSzPts val="1100"/>
              <a:buFont typeface="Arial"/>
              <a:buNone/>
            </a:pPr>
            <a:endParaRPr sz="1600" dirty="0">
              <a:solidFill>
                <a:srgbClr val="525C65"/>
              </a:solidFill>
              <a:highlight>
                <a:srgbClr val="FFFFFF"/>
              </a:highlight>
              <a:latin typeface="Open Sans"/>
              <a:ea typeface="Open Sans"/>
              <a:cs typeface="Open Sans"/>
              <a:sym typeface="Open Sans"/>
            </a:endParaRPr>
          </a:p>
          <a:p>
            <a:pPr marL="0" lvl="0" indent="0" algn="just" rtl="0">
              <a:spcBef>
                <a:spcPts val="0"/>
              </a:spcBef>
              <a:spcAft>
                <a:spcPts val="0"/>
              </a:spcAft>
              <a:buNone/>
            </a:pPr>
            <a:endParaRPr sz="1600" dirty="0">
              <a:solidFill>
                <a:srgbClr val="525C65"/>
              </a:solidFill>
              <a:highlight>
                <a:srgbClr val="FFFFFF"/>
              </a:highlight>
              <a:latin typeface="Open Sans"/>
              <a:ea typeface="Open Sans"/>
              <a:cs typeface="Open Sans"/>
              <a:sym typeface="Open Sans"/>
            </a:endParaRPr>
          </a:p>
          <a:p>
            <a:pPr marL="0" lvl="0" indent="0" algn="just" rtl="0">
              <a:spcBef>
                <a:spcPts val="1600"/>
              </a:spcBef>
              <a:spcAft>
                <a:spcPts val="0"/>
              </a:spcAft>
              <a:buNone/>
            </a:pPr>
            <a:endParaRPr sz="1600" dirty="0">
              <a:solidFill>
                <a:srgbClr val="525C65"/>
              </a:solidFill>
              <a:highlight>
                <a:srgbClr val="FFFFFF"/>
              </a:highlight>
              <a:latin typeface="Open Sans"/>
              <a:ea typeface="Open Sans"/>
              <a:cs typeface="Open Sans"/>
              <a:sym typeface="Open Sans"/>
            </a:endParaRPr>
          </a:p>
          <a:p>
            <a:pPr marL="0" lvl="0" indent="0" algn="just" rtl="0">
              <a:spcBef>
                <a:spcPts val="1600"/>
              </a:spcBef>
              <a:spcAft>
                <a:spcPts val="1600"/>
              </a:spcAft>
              <a:buNone/>
            </a:pPr>
            <a:endParaRPr sz="1600" dirty="0">
              <a:solidFill>
                <a:srgbClr val="525C65"/>
              </a:solidFill>
              <a:highlight>
                <a:srgbClr val="FFFFFF"/>
              </a:highlight>
              <a:latin typeface="Open Sans"/>
              <a:ea typeface="Open Sans"/>
              <a:cs typeface="Open Sans"/>
              <a:sym typeface="Open Sans"/>
            </a:endParaRPr>
          </a:p>
        </p:txBody>
      </p:sp>
      <p:pic>
        <p:nvPicPr>
          <p:cNvPr id="2" name="Picture 1">
            <a:extLst>
              <a:ext uri="{FF2B5EF4-FFF2-40B4-BE49-F238E27FC236}">
                <a16:creationId xmlns:a16="http://schemas.microsoft.com/office/drawing/2014/main" id="{C5505C55-C6C8-2E40-807E-565B9031DABD}"/>
              </a:ext>
            </a:extLst>
          </p:cNvPr>
          <p:cNvPicPr>
            <a:picLocks noChangeAspect="1"/>
          </p:cNvPicPr>
          <p:nvPr/>
        </p:nvPicPr>
        <p:blipFill>
          <a:blip r:embed="rId3"/>
          <a:stretch>
            <a:fillRect/>
          </a:stretch>
        </p:blipFill>
        <p:spPr>
          <a:xfrm>
            <a:off x="639884" y="2356338"/>
            <a:ext cx="5602654" cy="5996354"/>
          </a:xfrm>
          <a:prstGeom prst="rect">
            <a:avLst/>
          </a:prstGeom>
          <a:solidFill>
            <a:schemeClr val="accent1"/>
          </a:solidFill>
          <a:ln>
            <a:solidFill>
              <a:schemeClr val="accent1"/>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body" idx="1"/>
          </p:nvPr>
        </p:nvSpPr>
        <p:spPr>
          <a:xfrm>
            <a:off x="465150" y="524225"/>
            <a:ext cx="6842100" cy="13713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Clr>
                <a:schemeClr val="dk1"/>
              </a:buClr>
              <a:buSzPts val="1100"/>
              <a:buFont typeface="Arial"/>
              <a:buNone/>
            </a:pPr>
            <a:r>
              <a:rPr lang="en" sz="2200" b="1" dirty="0">
                <a:solidFill>
                  <a:srgbClr val="525C65"/>
                </a:solidFill>
                <a:highlight>
                  <a:schemeClr val="lt1"/>
                </a:highlight>
                <a:latin typeface="Open Sans"/>
                <a:ea typeface="Open Sans"/>
                <a:cs typeface="Open Sans"/>
                <a:sym typeface="Open Sans"/>
              </a:rPr>
              <a:t>Explanation:</a:t>
            </a:r>
            <a:endParaRPr sz="2200" dirty="0">
              <a:solidFill>
                <a:srgbClr val="525C65"/>
              </a:solidFill>
              <a:highlight>
                <a:srgbClr val="FFFFFF"/>
              </a:highlight>
              <a:latin typeface="Open Sans"/>
              <a:ea typeface="Open Sans"/>
              <a:cs typeface="Open Sans"/>
              <a:sym typeface="Open Sans"/>
            </a:endParaRPr>
          </a:p>
        </p:txBody>
      </p:sp>
      <p:sp>
        <p:nvSpPr>
          <p:cNvPr id="2" name="Rectangle 1">
            <a:extLst>
              <a:ext uri="{FF2B5EF4-FFF2-40B4-BE49-F238E27FC236}">
                <a16:creationId xmlns:a16="http://schemas.microsoft.com/office/drawing/2014/main" id="{D7C1B69A-6479-D248-8985-83CD7C8A8CB6}"/>
              </a:ext>
            </a:extLst>
          </p:cNvPr>
          <p:cNvSpPr/>
          <p:nvPr/>
        </p:nvSpPr>
        <p:spPr>
          <a:xfrm>
            <a:off x="650631" y="1209875"/>
            <a:ext cx="5917644" cy="6968061"/>
          </a:xfrm>
          <a:prstGeom prst="rect">
            <a:avLst/>
          </a:prstGeom>
        </p:spPr>
        <p:txBody>
          <a:bodyPr wrap="square">
            <a:spAutoFit/>
          </a:bodyPr>
          <a:lstStyle/>
          <a:p>
            <a:pPr lvl="1">
              <a:lnSpc>
                <a:spcPct val="150000"/>
              </a:lnSpc>
            </a:pPr>
            <a:r>
              <a:rPr lang="en-US" sz="2000" dirty="0">
                <a:solidFill>
                  <a:srgbClr val="525C65"/>
                </a:solidFill>
                <a:highlight>
                  <a:srgbClr val="FFFFFF"/>
                </a:highlight>
                <a:latin typeface="Open Sans"/>
                <a:ea typeface="Open Sans"/>
                <a:cs typeface="Open Sans"/>
              </a:rPr>
              <a:t>Sneaker Park is growing at a fast pace which resulted in increased number of sellers, buyers, items, and sales. As a result of this  growth, sneaker park is running into discrepancies between systems which resulted in mischarges, lost revenue, and frustrated customers. The company is not able to keep track of their customers and Inventory data across different systems. </a:t>
            </a:r>
          </a:p>
          <a:p>
            <a:pPr marL="495300" lvl="1" indent="0">
              <a:lnSpc>
                <a:spcPct val="150000"/>
              </a:lnSpc>
              <a:buNone/>
            </a:pPr>
            <a:r>
              <a:rPr lang="en-US" sz="2000" dirty="0">
                <a:solidFill>
                  <a:srgbClr val="525C65"/>
                </a:solidFill>
                <a:highlight>
                  <a:srgbClr val="FFFFFF"/>
                </a:highlight>
                <a:latin typeface="Open Sans"/>
                <a:ea typeface="Open Sans"/>
                <a:cs typeface="Open Sans"/>
              </a:rPr>
              <a:t>      Besides this, sneaker has also decided to invest in an Enterprise Data Management program and eventually wants to build out an Enterprise Data Warehouse solution. So, considering this, it makes sense to go with centralized style of architecture.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85"/>
        <p:cNvGrpSpPr/>
        <p:nvPr/>
      </p:nvGrpSpPr>
      <p:grpSpPr>
        <a:xfrm>
          <a:off x="0" y="0"/>
          <a:ext cx="0" cy="0"/>
          <a:chOff x="0" y="0"/>
          <a:chExt cx="0" cy="0"/>
        </a:xfrm>
      </p:grpSpPr>
      <p:sp>
        <p:nvSpPr>
          <p:cNvPr id="286" name="Google Shape;286;p68"/>
          <p:cNvSpPr/>
          <p:nvPr/>
        </p:nvSpPr>
        <p:spPr>
          <a:xfrm>
            <a:off x="539850" y="4051175"/>
            <a:ext cx="66927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6</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Master Data Management</a:t>
            </a:r>
            <a:endParaRPr sz="3000">
              <a:solidFill>
                <a:srgbClr val="FFFFFF"/>
              </a:solidFill>
              <a:latin typeface="Open Sans"/>
              <a:ea typeface="Open Sans"/>
              <a:cs typeface="Open Sans"/>
              <a:sym typeface="Open Sans"/>
            </a:endParaRPr>
          </a:p>
          <a:p>
            <a:pPr marL="0" lvl="0" indent="0" algn="ctr" rtl="0">
              <a:lnSpc>
                <a:spcPct val="150000"/>
              </a:lnSpc>
              <a:spcBef>
                <a:spcPts val="0"/>
              </a:spcBef>
              <a:spcAft>
                <a:spcPts val="0"/>
              </a:spcAft>
              <a:buClr>
                <a:schemeClr val="lt1"/>
              </a:buClr>
              <a:buFont typeface="Open Sans"/>
              <a:buNone/>
            </a:pPr>
            <a:r>
              <a:rPr lang="en" sz="3000">
                <a:solidFill>
                  <a:schemeClr val="lt1"/>
                </a:solidFill>
                <a:latin typeface="Open Sans"/>
                <a:ea typeface="Open Sans"/>
                <a:cs typeface="Open Sans"/>
                <a:sym typeface="Open Sans"/>
              </a:rPr>
              <a:t>Part 2: Master Record</a:t>
            </a:r>
            <a:endParaRPr sz="3000">
              <a:solidFill>
                <a:srgbClr val="FFFFFF"/>
              </a:solidFill>
              <a:latin typeface="Open Sans"/>
              <a:ea typeface="Open Sans"/>
              <a:cs typeface="Open Sans"/>
              <a:sym typeface="Open Sans"/>
            </a:endParaRPr>
          </a:p>
        </p:txBody>
      </p:sp>
      <p:sp>
        <p:nvSpPr>
          <p:cNvPr id="287" name="Google Shape;287;p68"/>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69"/>
          <p:cNvSpPr txBox="1">
            <a:spLocks noGrp="1"/>
          </p:cNvSpPr>
          <p:nvPr>
            <p:ph type="body" idx="1"/>
          </p:nvPr>
        </p:nvSpPr>
        <p:spPr>
          <a:xfrm>
            <a:off x="432450" y="717974"/>
            <a:ext cx="6907500" cy="662262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600" dirty="0">
                <a:solidFill>
                  <a:srgbClr val="525C65"/>
                </a:solidFill>
                <a:highlight>
                  <a:srgbClr val="FFFFFF"/>
                </a:highlight>
                <a:latin typeface="Open Sans"/>
                <a:ea typeface="Open Sans"/>
                <a:cs typeface="Open Sans"/>
                <a:sym typeface="Open Sans"/>
              </a:rPr>
              <a:t>In this step, you will define a set of </a:t>
            </a:r>
            <a:r>
              <a:rPr lang="en" sz="1600" b="1" dirty="0">
                <a:solidFill>
                  <a:srgbClr val="525C65"/>
                </a:solidFill>
                <a:highlight>
                  <a:srgbClr val="FFFFFF"/>
                </a:highlight>
                <a:latin typeface="Open Sans"/>
                <a:ea typeface="Open Sans"/>
                <a:cs typeface="Open Sans"/>
                <a:sym typeface="Open Sans"/>
              </a:rPr>
              <a:t>matching rules</a:t>
            </a:r>
            <a:r>
              <a:rPr lang="en" sz="1600" dirty="0">
                <a:solidFill>
                  <a:srgbClr val="525C65"/>
                </a:solidFill>
                <a:highlight>
                  <a:srgbClr val="FFFFFF"/>
                </a:highlight>
                <a:latin typeface="Open Sans"/>
                <a:ea typeface="Open Sans"/>
                <a:cs typeface="Open Sans"/>
                <a:sym typeface="Open Sans"/>
              </a:rPr>
              <a:t> that will be used by the </a:t>
            </a:r>
            <a:r>
              <a:rPr lang="en" sz="1600" dirty="0" err="1">
                <a:solidFill>
                  <a:srgbClr val="525C65"/>
                </a:solidFill>
                <a:highlight>
                  <a:srgbClr val="FFFFFF"/>
                </a:highlight>
                <a:latin typeface="Open Sans"/>
                <a:ea typeface="Open Sans"/>
                <a:cs typeface="Open Sans"/>
                <a:sym typeface="Open Sans"/>
              </a:rPr>
              <a:t>SneakerPark's</a:t>
            </a:r>
            <a:r>
              <a:rPr lang="en" sz="1600" dirty="0">
                <a:solidFill>
                  <a:srgbClr val="525C65"/>
                </a:solidFill>
                <a:highlight>
                  <a:srgbClr val="FFFFFF"/>
                </a:highlight>
                <a:latin typeface="Open Sans"/>
                <a:ea typeface="Open Sans"/>
                <a:cs typeface="Open Sans"/>
                <a:sym typeface="Open Sans"/>
              </a:rPr>
              <a:t> MDM Hub to match item and customer entities between the company's different systems.</a:t>
            </a:r>
            <a:endParaRPr sz="1600" dirty="0">
              <a:solidFill>
                <a:srgbClr val="525C65"/>
              </a:solidFill>
              <a:highlight>
                <a:srgbClr val="FFFFFF"/>
              </a:highlight>
              <a:latin typeface="Open Sans"/>
              <a:ea typeface="Open Sans"/>
              <a:cs typeface="Open Sans"/>
              <a:sym typeface="Open Sans"/>
            </a:endParaRPr>
          </a:p>
          <a:p>
            <a:pPr marL="0" lvl="0" indent="0" algn="just" rtl="0">
              <a:spcBef>
                <a:spcPts val="1600"/>
              </a:spcBef>
              <a:spcAft>
                <a:spcPts val="0"/>
              </a:spcAft>
              <a:buNone/>
            </a:pPr>
            <a:r>
              <a:rPr lang="en" sz="1600" b="1" dirty="0">
                <a:solidFill>
                  <a:srgbClr val="525C65"/>
                </a:solidFill>
                <a:highlight>
                  <a:srgbClr val="FFFFFF"/>
                </a:highlight>
                <a:latin typeface="Open Sans"/>
                <a:ea typeface="Open Sans"/>
                <a:cs typeface="Open Sans"/>
                <a:sym typeface="Open Sans"/>
              </a:rPr>
              <a:t>Please come up with 4 rules - 2 for Items and 2 for Customers </a:t>
            </a:r>
            <a:r>
              <a:rPr lang="en" sz="1600" dirty="0">
                <a:solidFill>
                  <a:srgbClr val="525C65"/>
                </a:solidFill>
                <a:highlight>
                  <a:srgbClr val="FFFFFF"/>
                </a:highlight>
                <a:latin typeface="Open Sans"/>
                <a:ea typeface="Open Sans"/>
                <a:cs typeface="Open Sans"/>
                <a:sym typeface="Open Sans"/>
              </a:rPr>
              <a:t>and list them below.</a:t>
            </a:r>
          </a:p>
          <a:p>
            <a:pPr marL="0" lvl="0" indent="0" algn="just" rtl="0">
              <a:spcBef>
                <a:spcPts val="1600"/>
              </a:spcBef>
              <a:spcAft>
                <a:spcPts val="0"/>
              </a:spcAft>
              <a:buNone/>
            </a:pPr>
            <a:r>
              <a:rPr lang="en" sz="1600" b="1" dirty="0">
                <a:solidFill>
                  <a:srgbClr val="525C65"/>
                </a:solidFill>
                <a:highlight>
                  <a:srgbClr val="FFFFFF"/>
                </a:highlight>
                <a:latin typeface="Open Sans"/>
                <a:ea typeface="Open Sans"/>
                <a:cs typeface="Open Sans"/>
                <a:sym typeface="Open Sans"/>
              </a:rPr>
              <a:t>Customers : </a:t>
            </a:r>
            <a:endParaRPr sz="1600" b="1" dirty="0">
              <a:solidFill>
                <a:srgbClr val="525C65"/>
              </a:solidFill>
              <a:highlight>
                <a:srgbClr val="FFFFFF"/>
              </a:highlight>
              <a:latin typeface="Open Sans"/>
              <a:ea typeface="Open Sans"/>
              <a:cs typeface="Open Sans"/>
              <a:sym typeface="Open Sans"/>
            </a:endParaRPr>
          </a:p>
          <a:p>
            <a:r>
              <a:rPr lang="en-US" sz="1600" dirty="0">
                <a:solidFill>
                  <a:srgbClr val="525C65"/>
                </a:solidFill>
                <a:highlight>
                  <a:srgbClr val="FFFFFF"/>
                </a:highlight>
                <a:latin typeface="Open Sans"/>
                <a:ea typeface="Open Sans"/>
                <a:cs typeface="Open Sans"/>
              </a:rPr>
              <a:t>Tables Users, </a:t>
            </a:r>
            <a:r>
              <a:rPr lang="en-US" sz="1600" dirty="0" err="1">
                <a:solidFill>
                  <a:srgbClr val="525C65"/>
                </a:solidFill>
                <a:highlight>
                  <a:srgbClr val="FFFFFF"/>
                </a:highlight>
                <a:latin typeface="Open Sans"/>
                <a:ea typeface="Open Sans"/>
                <a:cs typeface="Open Sans"/>
              </a:rPr>
              <a:t>customerservicerequests</a:t>
            </a:r>
            <a:r>
              <a:rPr lang="en-US" sz="1600" dirty="0">
                <a:solidFill>
                  <a:srgbClr val="525C65"/>
                </a:solidFill>
                <a:highlight>
                  <a:srgbClr val="FFFFFF"/>
                </a:highlight>
                <a:latin typeface="Open Sans"/>
                <a:ea typeface="Open Sans"/>
                <a:cs typeface="Open Sans"/>
              </a:rPr>
              <a:t>, </a:t>
            </a:r>
            <a:r>
              <a:rPr lang="en-US" sz="1600" dirty="0" err="1">
                <a:solidFill>
                  <a:srgbClr val="525C65"/>
                </a:solidFill>
                <a:highlight>
                  <a:srgbClr val="FFFFFF"/>
                </a:highlight>
                <a:latin typeface="Open Sans"/>
                <a:ea typeface="Open Sans"/>
                <a:cs typeface="Open Sans"/>
              </a:rPr>
              <a:t>creditcards</a:t>
            </a:r>
            <a:r>
              <a:rPr lang="en-US" sz="1600" dirty="0">
                <a:solidFill>
                  <a:srgbClr val="525C65"/>
                </a:solidFill>
                <a:highlight>
                  <a:srgbClr val="FFFFFF"/>
                </a:highlight>
                <a:latin typeface="Open Sans"/>
                <a:ea typeface="Open Sans"/>
                <a:cs typeface="Open Sans"/>
              </a:rPr>
              <a:t> share the </a:t>
            </a:r>
            <a:r>
              <a:rPr lang="en-US" sz="1600" dirty="0" err="1">
                <a:solidFill>
                  <a:srgbClr val="525C65"/>
                </a:solidFill>
                <a:highlight>
                  <a:srgbClr val="FFFFFF"/>
                </a:highlight>
                <a:latin typeface="Open Sans"/>
                <a:ea typeface="Open Sans"/>
                <a:cs typeface="Open Sans"/>
              </a:rPr>
              <a:t>userid</a:t>
            </a:r>
            <a:r>
              <a:rPr lang="en-US" sz="1600" dirty="0">
                <a:solidFill>
                  <a:srgbClr val="525C65"/>
                </a:solidFill>
                <a:highlight>
                  <a:srgbClr val="FFFFFF"/>
                </a:highlight>
                <a:latin typeface="Open Sans"/>
                <a:ea typeface="Open Sans"/>
                <a:cs typeface="Open Sans"/>
              </a:rPr>
              <a:t> identifier, while </a:t>
            </a:r>
            <a:r>
              <a:rPr lang="en-US" sz="1600" dirty="0" err="1">
                <a:solidFill>
                  <a:srgbClr val="525C65"/>
                </a:solidFill>
                <a:highlight>
                  <a:srgbClr val="FFFFFF"/>
                </a:highlight>
                <a:latin typeface="Open Sans"/>
                <a:ea typeface="Open Sans"/>
                <a:cs typeface="Open Sans"/>
              </a:rPr>
              <a:t>creditcards</a:t>
            </a:r>
            <a:r>
              <a:rPr lang="en-US" sz="1600" dirty="0">
                <a:solidFill>
                  <a:srgbClr val="525C65"/>
                </a:solidFill>
                <a:highlight>
                  <a:srgbClr val="FFFFFF"/>
                </a:highlight>
                <a:latin typeface="Open Sans"/>
                <a:ea typeface="Open Sans"/>
                <a:cs typeface="Open Sans"/>
              </a:rPr>
              <a:t> shares </a:t>
            </a:r>
            <a:r>
              <a:rPr lang="en-US" sz="1600" dirty="0" err="1">
                <a:solidFill>
                  <a:srgbClr val="525C65"/>
                </a:solidFill>
                <a:highlight>
                  <a:srgbClr val="FFFFFF"/>
                </a:highlight>
                <a:latin typeface="Open Sans"/>
                <a:ea typeface="Open Sans"/>
                <a:cs typeface="Open Sans"/>
              </a:rPr>
              <a:t>creditcardid</a:t>
            </a:r>
            <a:r>
              <a:rPr lang="en-US" sz="1600" dirty="0">
                <a:solidFill>
                  <a:srgbClr val="525C65"/>
                </a:solidFill>
                <a:highlight>
                  <a:srgbClr val="FFFFFF"/>
                </a:highlight>
                <a:latin typeface="Open Sans"/>
                <a:ea typeface="Open Sans"/>
                <a:cs typeface="Open Sans"/>
              </a:rPr>
              <a:t> with orders table. This means we can use the following two rules:</a:t>
            </a:r>
          </a:p>
          <a:p>
            <a:pPr marL="38100" indent="0">
              <a:buNone/>
            </a:pPr>
            <a:r>
              <a:rPr lang="en-US" sz="1600" dirty="0">
                <a:solidFill>
                  <a:srgbClr val="525C65"/>
                </a:solidFill>
                <a:highlight>
                  <a:srgbClr val="FFFFFF"/>
                </a:highlight>
                <a:latin typeface="Open Sans"/>
                <a:ea typeface="Open Sans"/>
                <a:cs typeface="Open Sans"/>
              </a:rPr>
              <a:t>	-Match customer data on </a:t>
            </a:r>
            <a:r>
              <a:rPr lang="en-US" sz="1600" dirty="0" err="1">
                <a:solidFill>
                  <a:srgbClr val="525C65"/>
                </a:solidFill>
                <a:highlight>
                  <a:srgbClr val="FFFFFF"/>
                </a:highlight>
                <a:latin typeface="Open Sans"/>
                <a:ea typeface="Open Sans"/>
                <a:cs typeface="Open Sans"/>
              </a:rPr>
              <a:t>userid</a:t>
            </a:r>
            <a:r>
              <a:rPr lang="en-US" sz="1600" dirty="0">
                <a:solidFill>
                  <a:srgbClr val="525C65"/>
                </a:solidFill>
                <a:highlight>
                  <a:srgbClr val="FFFFFF"/>
                </a:highlight>
                <a:latin typeface="Open Sans"/>
                <a:ea typeface="Open Sans"/>
                <a:cs typeface="Open Sans"/>
              </a:rPr>
              <a:t>.</a:t>
            </a:r>
          </a:p>
          <a:p>
            <a:pPr marL="38100" indent="0">
              <a:buNone/>
            </a:pPr>
            <a:r>
              <a:rPr lang="en-US" sz="1600" dirty="0">
                <a:solidFill>
                  <a:srgbClr val="525C65"/>
                </a:solidFill>
                <a:highlight>
                  <a:srgbClr val="FFFFFF"/>
                </a:highlight>
                <a:latin typeface="Open Sans"/>
                <a:ea typeface="Open Sans"/>
                <a:cs typeface="Open Sans"/>
              </a:rPr>
              <a:t>	-Match customer data on </a:t>
            </a:r>
            <a:r>
              <a:rPr lang="en-US" sz="1600" dirty="0" err="1">
                <a:solidFill>
                  <a:srgbClr val="525C65"/>
                </a:solidFill>
                <a:highlight>
                  <a:srgbClr val="FFFFFF"/>
                </a:highlight>
                <a:latin typeface="Open Sans"/>
                <a:ea typeface="Open Sans"/>
                <a:cs typeface="Open Sans"/>
              </a:rPr>
              <a:t>creditcardid</a:t>
            </a:r>
            <a:r>
              <a:rPr lang="en-US" sz="1600" dirty="0">
                <a:solidFill>
                  <a:srgbClr val="525C65"/>
                </a:solidFill>
                <a:highlight>
                  <a:srgbClr val="FFFFFF"/>
                </a:highlight>
                <a:latin typeface="Open Sans"/>
                <a:ea typeface="Open Sans"/>
                <a:cs typeface="Open Sans"/>
              </a:rPr>
              <a:t>.</a:t>
            </a:r>
          </a:p>
          <a:p>
            <a:pPr marL="38100" indent="0">
              <a:buNone/>
            </a:pPr>
            <a:r>
              <a:rPr lang="en-US" sz="1600" b="1" dirty="0">
                <a:solidFill>
                  <a:srgbClr val="525C65"/>
                </a:solidFill>
                <a:highlight>
                  <a:srgbClr val="FFFFFF"/>
                </a:highlight>
                <a:latin typeface="Open Sans"/>
                <a:ea typeface="Open Sans"/>
                <a:cs typeface="Open Sans"/>
                <a:sym typeface="Open Sans"/>
              </a:rPr>
              <a:t>Items : </a:t>
            </a:r>
          </a:p>
          <a:p>
            <a:pPr marL="38100" indent="0">
              <a:buNone/>
            </a:pPr>
            <a:endParaRPr lang="en-US" sz="1600" dirty="0">
              <a:solidFill>
                <a:srgbClr val="525C65"/>
              </a:solidFill>
              <a:highlight>
                <a:srgbClr val="FFFFFF"/>
              </a:highlight>
              <a:latin typeface="Open Sans"/>
              <a:ea typeface="Open Sans"/>
              <a:cs typeface="Open Sans"/>
            </a:endParaRPr>
          </a:p>
          <a:p>
            <a:r>
              <a:rPr lang="en-US" sz="1600" dirty="0">
                <a:solidFill>
                  <a:srgbClr val="525C65"/>
                </a:solidFill>
                <a:highlight>
                  <a:srgbClr val="FFFFFF"/>
                </a:highlight>
                <a:latin typeface="Open Sans"/>
                <a:ea typeface="Open Sans"/>
                <a:cs typeface="Open Sans"/>
              </a:rPr>
              <a:t>Both tables Items and listing share the </a:t>
            </a:r>
            <a:r>
              <a:rPr lang="en-US" sz="1600" dirty="0" err="1">
                <a:solidFill>
                  <a:srgbClr val="525C65"/>
                </a:solidFill>
                <a:highlight>
                  <a:srgbClr val="FFFFFF"/>
                </a:highlight>
                <a:latin typeface="Open Sans"/>
                <a:ea typeface="Open Sans"/>
                <a:cs typeface="Open Sans"/>
              </a:rPr>
              <a:t>sellerid</a:t>
            </a:r>
            <a:r>
              <a:rPr lang="en-US" sz="1600" dirty="0">
                <a:solidFill>
                  <a:srgbClr val="525C65"/>
                </a:solidFill>
                <a:highlight>
                  <a:srgbClr val="FFFFFF"/>
                </a:highlight>
                <a:latin typeface="Open Sans"/>
                <a:ea typeface="Open Sans"/>
                <a:cs typeface="Open Sans"/>
              </a:rPr>
              <a:t> identifier, while order id  shares </a:t>
            </a:r>
            <a:r>
              <a:rPr lang="en-US" sz="1600" dirty="0" err="1">
                <a:solidFill>
                  <a:srgbClr val="525C65"/>
                </a:solidFill>
                <a:highlight>
                  <a:srgbClr val="FFFFFF"/>
                </a:highlight>
                <a:latin typeface="Open Sans"/>
                <a:ea typeface="Open Sans"/>
                <a:cs typeface="Open Sans"/>
              </a:rPr>
              <a:t>listingid</a:t>
            </a:r>
            <a:r>
              <a:rPr lang="en-US" sz="1600" dirty="0">
                <a:solidFill>
                  <a:srgbClr val="525C65"/>
                </a:solidFill>
                <a:highlight>
                  <a:srgbClr val="FFFFFF"/>
                </a:highlight>
                <a:latin typeface="Open Sans"/>
                <a:ea typeface="Open Sans"/>
                <a:cs typeface="Open Sans"/>
              </a:rPr>
              <a:t> with orders table ( via </a:t>
            </a:r>
            <a:r>
              <a:rPr lang="en-US" sz="1600" dirty="0" err="1">
                <a:solidFill>
                  <a:srgbClr val="525C65"/>
                </a:solidFill>
                <a:highlight>
                  <a:srgbClr val="FFFFFF"/>
                </a:highlight>
                <a:latin typeface="Open Sans"/>
                <a:ea typeface="Open Sans"/>
                <a:cs typeface="Open Sans"/>
              </a:rPr>
              <a:t>orderitems</a:t>
            </a:r>
            <a:r>
              <a:rPr lang="en-US" sz="1600" dirty="0">
                <a:solidFill>
                  <a:srgbClr val="525C65"/>
                </a:solidFill>
                <a:highlight>
                  <a:srgbClr val="FFFFFF"/>
                </a:highlight>
                <a:latin typeface="Open Sans"/>
                <a:ea typeface="Open Sans"/>
                <a:cs typeface="Open Sans"/>
              </a:rPr>
              <a:t> table)</a:t>
            </a:r>
          </a:p>
          <a:p>
            <a:r>
              <a:rPr lang="en-US" sz="1600" dirty="0">
                <a:solidFill>
                  <a:srgbClr val="525C65"/>
                </a:solidFill>
                <a:highlight>
                  <a:srgbClr val="FFFFFF"/>
                </a:highlight>
                <a:latin typeface="Open Sans"/>
                <a:ea typeface="Open Sans"/>
                <a:cs typeface="Open Sans"/>
              </a:rPr>
              <a:t> . This means we can use the following two rules:</a:t>
            </a:r>
          </a:p>
          <a:p>
            <a:pPr marL="38100" indent="0">
              <a:buNone/>
            </a:pPr>
            <a:r>
              <a:rPr lang="en-US" sz="1600" dirty="0">
                <a:solidFill>
                  <a:srgbClr val="525C65"/>
                </a:solidFill>
                <a:highlight>
                  <a:srgbClr val="FFFFFF"/>
                </a:highlight>
                <a:latin typeface="Open Sans"/>
                <a:ea typeface="Open Sans"/>
                <a:cs typeface="Open Sans"/>
              </a:rPr>
              <a:t>	-Match Items data on </a:t>
            </a:r>
            <a:r>
              <a:rPr lang="en-US" sz="1600" dirty="0" err="1">
                <a:solidFill>
                  <a:srgbClr val="525C65"/>
                </a:solidFill>
                <a:highlight>
                  <a:srgbClr val="FFFFFF"/>
                </a:highlight>
                <a:latin typeface="Open Sans"/>
                <a:ea typeface="Open Sans"/>
                <a:cs typeface="Open Sans"/>
              </a:rPr>
              <a:t>sellerid</a:t>
            </a:r>
            <a:r>
              <a:rPr lang="en-US" sz="1600" dirty="0">
                <a:solidFill>
                  <a:srgbClr val="525C65"/>
                </a:solidFill>
                <a:highlight>
                  <a:srgbClr val="FFFFFF"/>
                </a:highlight>
                <a:latin typeface="Open Sans"/>
                <a:ea typeface="Open Sans"/>
                <a:cs typeface="Open Sans"/>
              </a:rPr>
              <a:t>.</a:t>
            </a:r>
          </a:p>
          <a:p>
            <a:pPr marL="38100" indent="0">
              <a:buNone/>
            </a:pPr>
            <a:r>
              <a:rPr lang="en-US" sz="1600" dirty="0">
                <a:solidFill>
                  <a:srgbClr val="525C65"/>
                </a:solidFill>
                <a:highlight>
                  <a:srgbClr val="FFFFFF"/>
                </a:highlight>
                <a:latin typeface="Open Sans"/>
                <a:ea typeface="Open Sans"/>
                <a:cs typeface="Open Sans"/>
              </a:rPr>
              <a:t>	-Match Items data on </a:t>
            </a:r>
            <a:r>
              <a:rPr lang="en-US" sz="1600" dirty="0" err="1">
                <a:solidFill>
                  <a:srgbClr val="525C65"/>
                </a:solidFill>
                <a:highlight>
                  <a:srgbClr val="FFFFFF"/>
                </a:highlight>
                <a:latin typeface="Open Sans"/>
                <a:ea typeface="Open Sans"/>
                <a:cs typeface="Open Sans"/>
              </a:rPr>
              <a:t>listingid</a:t>
            </a:r>
            <a:r>
              <a:rPr lang="en-US" sz="1600" dirty="0">
                <a:solidFill>
                  <a:srgbClr val="525C65"/>
                </a:solidFill>
                <a:highlight>
                  <a:srgbClr val="FFFFFF"/>
                </a:highlight>
                <a:latin typeface="Open Sans"/>
                <a:ea typeface="Open Sans"/>
                <a:cs typeface="Open Sans"/>
              </a:rPr>
              <a:t> and </a:t>
            </a:r>
            <a:r>
              <a:rPr lang="en-US" sz="1600" dirty="0" err="1">
                <a:solidFill>
                  <a:srgbClr val="525C65"/>
                </a:solidFill>
                <a:highlight>
                  <a:srgbClr val="FFFFFF"/>
                </a:highlight>
                <a:latin typeface="Open Sans"/>
                <a:ea typeface="Open Sans"/>
                <a:cs typeface="Open Sans"/>
              </a:rPr>
              <a:t>orderid</a:t>
            </a:r>
            <a:r>
              <a:rPr lang="en-US" sz="1600" dirty="0">
                <a:solidFill>
                  <a:srgbClr val="525C65"/>
                </a:solidFill>
                <a:highlight>
                  <a:srgbClr val="FFFFFF"/>
                </a:highlight>
                <a:latin typeface="Open Sans"/>
                <a:ea typeface="Open Sans"/>
                <a:cs typeface="Open Sans"/>
              </a:rPr>
              <a:t> using </a:t>
            </a:r>
            <a:r>
              <a:rPr lang="en-US" sz="1600" dirty="0" err="1">
                <a:solidFill>
                  <a:srgbClr val="525C65"/>
                </a:solidFill>
                <a:highlight>
                  <a:srgbClr val="FFFFFF"/>
                </a:highlight>
                <a:latin typeface="Open Sans"/>
                <a:ea typeface="Open Sans"/>
                <a:cs typeface="Open Sans"/>
              </a:rPr>
              <a:t>orderitems</a:t>
            </a:r>
            <a:r>
              <a:rPr lang="en-US" sz="1600" dirty="0">
                <a:solidFill>
                  <a:srgbClr val="525C65"/>
                </a:solidFill>
                <a:highlight>
                  <a:srgbClr val="FFFFFF"/>
                </a:highlight>
                <a:latin typeface="Open Sans"/>
                <a:ea typeface="Open Sans"/>
                <a:cs typeface="Open Sans"/>
              </a:rPr>
              <a:t> and orders table .</a:t>
            </a:r>
          </a:p>
          <a:p>
            <a:pPr marL="38100" indent="0">
              <a:buNone/>
            </a:pPr>
            <a:endParaRPr lang="en-US" sz="1600" dirty="0">
              <a:solidFill>
                <a:srgbClr val="525C65"/>
              </a:solidFill>
              <a:highlight>
                <a:srgbClr val="FFFFFF"/>
              </a:highlight>
              <a:latin typeface="Open Sans"/>
              <a:ea typeface="Open Sans"/>
              <a:cs typeface="Open Sans"/>
              <a:sym typeface="Open Sans"/>
            </a:endParaRPr>
          </a:p>
          <a:p>
            <a:pPr marL="38100" indent="0">
              <a:buNone/>
            </a:pPr>
            <a:r>
              <a:rPr lang="en-US" sz="1600" dirty="0">
                <a:solidFill>
                  <a:srgbClr val="525C65"/>
                </a:solidFill>
                <a:highlight>
                  <a:srgbClr val="FFFFFF"/>
                </a:highlight>
                <a:latin typeface="Open Sans"/>
                <a:ea typeface="Open Sans"/>
                <a:cs typeface="Open Sans"/>
                <a:sym typeface="Open Sans"/>
              </a:rPr>
              <a:t>Refer attached excel “</a:t>
            </a:r>
            <a:r>
              <a:rPr lang="en-US" sz="1600" dirty="0" err="1">
                <a:solidFill>
                  <a:srgbClr val="525C65"/>
                </a:solidFill>
                <a:latin typeface="Open Sans"/>
                <a:ea typeface="Open Sans"/>
                <a:cs typeface="Open Sans"/>
                <a:sym typeface="Open Sans"/>
              </a:rPr>
              <a:t>Golden_Record_Exercise.xlsx</a:t>
            </a:r>
            <a:r>
              <a:rPr lang="en-US" sz="1600" dirty="0">
                <a:solidFill>
                  <a:srgbClr val="525C65"/>
                </a:solidFill>
                <a:latin typeface="Open Sans"/>
                <a:ea typeface="Open Sans"/>
                <a:cs typeface="Open Sans"/>
                <a:sym typeface="Open Sans"/>
              </a:rPr>
              <a:t>”.</a:t>
            </a:r>
            <a:endParaRPr sz="1600" dirty="0">
              <a:solidFill>
                <a:srgbClr val="525C65"/>
              </a:solidFill>
              <a:highlight>
                <a:srgbClr val="FFFFFF"/>
              </a:highlight>
              <a:latin typeface="Open Sans"/>
              <a:ea typeface="Open Sans"/>
              <a:cs typeface="Open Sans"/>
              <a:sym typeface="Open Sans"/>
            </a:endParaRPr>
          </a:p>
          <a:p>
            <a:pPr marL="241300" marR="241300" lvl="0" indent="0" algn="just" rtl="0">
              <a:lnSpc>
                <a:spcPct val="170000"/>
              </a:lnSpc>
              <a:spcBef>
                <a:spcPts val="3800"/>
              </a:spcBef>
              <a:spcAft>
                <a:spcPts val="0"/>
              </a:spcAft>
              <a:buNone/>
            </a:pPr>
            <a:endParaRPr sz="1600" dirty="0">
              <a:solidFill>
                <a:srgbClr val="525C65"/>
              </a:solidFill>
              <a:highlight>
                <a:srgbClr val="FFFFFF"/>
              </a:highlight>
              <a:latin typeface="Open Sans"/>
              <a:ea typeface="Open Sans"/>
              <a:cs typeface="Open Sans"/>
              <a:sym typeface="Open Sans"/>
            </a:endParaRPr>
          </a:p>
          <a:p>
            <a:pPr marL="241300" marR="241300" lvl="0" indent="0" algn="just" rtl="0">
              <a:lnSpc>
                <a:spcPct val="170000"/>
              </a:lnSpc>
              <a:spcBef>
                <a:spcPts val="3800"/>
              </a:spcBef>
              <a:spcAft>
                <a:spcPts val="0"/>
              </a:spcAft>
              <a:buNone/>
            </a:pPr>
            <a:endParaRPr sz="1600" dirty="0">
              <a:solidFill>
                <a:srgbClr val="525C65"/>
              </a:solidFill>
              <a:highlight>
                <a:srgbClr val="FFFFFF"/>
              </a:highlight>
              <a:latin typeface="Open Sans"/>
              <a:ea typeface="Open Sans"/>
              <a:cs typeface="Open Sans"/>
              <a:sym typeface="Open Sans"/>
            </a:endParaRPr>
          </a:p>
          <a:p>
            <a:pPr marL="241300" marR="241300" lvl="0" indent="0" algn="just" rtl="0">
              <a:lnSpc>
                <a:spcPct val="170000"/>
              </a:lnSpc>
              <a:spcBef>
                <a:spcPts val="3800"/>
              </a:spcBef>
              <a:spcAft>
                <a:spcPts val="0"/>
              </a:spcAft>
              <a:buNone/>
            </a:pPr>
            <a:endParaRPr sz="1600" dirty="0">
              <a:solidFill>
                <a:srgbClr val="525C65"/>
              </a:solidFill>
              <a:highlight>
                <a:srgbClr val="FFFFFF"/>
              </a:highlight>
              <a:latin typeface="Open Sans"/>
              <a:ea typeface="Open Sans"/>
              <a:cs typeface="Open Sans"/>
              <a:sym typeface="Open Sans"/>
            </a:endParaRPr>
          </a:p>
          <a:p>
            <a:pPr marL="241300" marR="241300" lvl="0" indent="0" algn="just" rtl="0">
              <a:lnSpc>
                <a:spcPct val="170000"/>
              </a:lnSpc>
              <a:spcBef>
                <a:spcPts val="3800"/>
              </a:spcBef>
              <a:spcAft>
                <a:spcPts val="0"/>
              </a:spcAft>
              <a:buNone/>
            </a:pPr>
            <a:endParaRPr sz="1600" dirty="0">
              <a:solidFill>
                <a:srgbClr val="525C65"/>
              </a:solidFill>
              <a:highlight>
                <a:srgbClr val="FFFFFF"/>
              </a:highlight>
              <a:latin typeface="Open Sans"/>
              <a:ea typeface="Open Sans"/>
              <a:cs typeface="Open Sans"/>
              <a:sym typeface="Open Sans"/>
            </a:endParaRPr>
          </a:p>
          <a:p>
            <a:pPr marL="0" marR="241300" lvl="0" indent="0" algn="just" rtl="0">
              <a:lnSpc>
                <a:spcPct val="170000"/>
              </a:lnSpc>
              <a:spcBef>
                <a:spcPts val="3800"/>
              </a:spcBef>
              <a:spcAft>
                <a:spcPts val="0"/>
              </a:spcAft>
              <a:buClr>
                <a:schemeClr val="dk1"/>
              </a:buClr>
              <a:buSzPts val="1100"/>
              <a:buFont typeface="Arial"/>
              <a:buNone/>
            </a:pPr>
            <a:endParaRPr sz="1400" dirty="0">
              <a:solidFill>
                <a:srgbClr val="525C65"/>
              </a:solidFill>
              <a:highlight>
                <a:srgbClr val="FFFFFF"/>
              </a:highlight>
              <a:latin typeface="Open Sans"/>
              <a:ea typeface="Open Sans"/>
              <a:cs typeface="Open Sans"/>
              <a:sym typeface="Open Sans"/>
            </a:endParaRPr>
          </a:p>
          <a:p>
            <a:pPr marL="241300" marR="241300" lvl="0" indent="0" algn="just" rtl="0">
              <a:lnSpc>
                <a:spcPct val="170000"/>
              </a:lnSpc>
              <a:spcBef>
                <a:spcPts val="3800"/>
              </a:spcBef>
              <a:spcAft>
                <a:spcPts val="0"/>
              </a:spcAft>
              <a:buClr>
                <a:schemeClr val="dk1"/>
              </a:buClr>
              <a:buSzPts val="1100"/>
              <a:buFont typeface="Arial"/>
              <a:buNone/>
            </a:pPr>
            <a:endParaRPr sz="1600" dirty="0">
              <a:solidFill>
                <a:srgbClr val="525C65"/>
              </a:solidFill>
              <a:highlight>
                <a:srgbClr val="FFFFFF"/>
              </a:highlight>
              <a:latin typeface="Open Sans"/>
              <a:ea typeface="Open Sans"/>
              <a:cs typeface="Open Sans"/>
              <a:sym typeface="Open Sans"/>
            </a:endParaRPr>
          </a:p>
          <a:p>
            <a:pPr marL="0" lvl="0" indent="0" algn="just" rtl="0">
              <a:spcBef>
                <a:spcPts val="0"/>
              </a:spcBef>
              <a:spcAft>
                <a:spcPts val="0"/>
              </a:spcAft>
              <a:buNone/>
            </a:pPr>
            <a:endParaRPr sz="1600" dirty="0">
              <a:solidFill>
                <a:srgbClr val="525C65"/>
              </a:solidFill>
              <a:highlight>
                <a:srgbClr val="FFFFFF"/>
              </a:highlight>
              <a:latin typeface="Open Sans"/>
              <a:ea typeface="Open Sans"/>
              <a:cs typeface="Open Sans"/>
              <a:sym typeface="Open Sans"/>
            </a:endParaRPr>
          </a:p>
          <a:p>
            <a:pPr marL="0" lvl="0" indent="0" algn="just" rtl="0">
              <a:spcBef>
                <a:spcPts val="1600"/>
              </a:spcBef>
              <a:spcAft>
                <a:spcPts val="0"/>
              </a:spcAft>
              <a:buNone/>
            </a:pPr>
            <a:endParaRPr sz="1600" dirty="0">
              <a:solidFill>
                <a:srgbClr val="525C65"/>
              </a:solidFill>
              <a:highlight>
                <a:srgbClr val="FFFFFF"/>
              </a:highlight>
              <a:latin typeface="Open Sans"/>
              <a:ea typeface="Open Sans"/>
              <a:cs typeface="Open Sans"/>
              <a:sym typeface="Open Sans"/>
            </a:endParaRPr>
          </a:p>
          <a:p>
            <a:pPr marL="0" lvl="0" indent="0" algn="just" rtl="0">
              <a:spcBef>
                <a:spcPts val="1600"/>
              </a:spcBef>
              <a:spcAft>
                <a:spcPts val="1600"/>
              </a:spcAft>
              <a:buNone/>
            </a:pPr>
            <a:endParaRPr sz="1600" dirty="0">
              <a:solidFill>
                <a:srgbClr val="525C65"/>
              </a:solidFill>
              <a:highlight>
                <a:srgbClr val="FFFFFF"/>
              </a:highlight>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96"/>
        <p:cNvGrpSpPr/>
        <p:nvPr/>
      </p:nvGrpSpPr>
      <p:grpSpPr>
        <a:xfrm>
          <a:off x="0" y="0"/>
          <a:ext cx="0" cy="0"/>
          <a:chOff x="0" y="0"/>
          <a:chExt cx="0" cy="0"/>
        </a:xfrm>
      </p:grpSpPr>
      <p:sp>
        <p:nvSpPr>
          <p:cNvPr id="297" name="Google Shape;297;p7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98" name="Google Shape;298;p70"/>
          <p:cNvSpPr/>
          <p:nvPr/>
        </p:nvSpPr>
        <p:spPr>
          <a:xfrm>
            <a:off x="1422750" y="4013075"/>
            <a:ext cx="49269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7</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Data Governance:</a:t>
            </a:r>
            <a:endParaRPr sz="3000">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Roles and Responsibilities</a:t>
            </a:r>
            <a:endParaRPr sz="3000">
              <a:solidFill>
                <a:srgbClr val="FFFFFF"/>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55"/>
          <p:cNvSpPr txBox="1">
            <a:spLocks noGrp="1"/>
          </p:cNvSpPr>
          <p:nvPr>
            <p:ph type="title"/>
          </p:nvPr>
        </p:nvSpPr>
        <p:spPr>
          <a:xfrm>
            <a:off x="264895" y="403546"/>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Background (cont’d)</a:t>
            </a:r>
            <a:endParaRPr/>
          </a:p>
        </p:txBody>
      </p:sp>
      <p:sp>
        <p:nvSpPr>
          <p:cNvPr id="210" name="Google Shape;210;p55"/>
          <p:cNvSpPr txBox="1"/>
          <p:nvPr/>
        </p:nvSpPr>
        <p:spPr>
          <a:xfrm>
            <a:off x="228600" y="1562100"/>
            <a:ext cx="6876900" cy="2426400"/>
          </a:xfrm>
          <a:prstGeom prst="rect">
            <a:avLst/>
          </a:prstGeom>
          <a:noFill/>
          <a:ln>
            <a:noFill/>
          </a:ln>
        </p:spPr>
        <p:txBody>
          <a:bodyPr spcFirstLastPara="1" wrap="square" lIns="91425" tIns="91425" rIns="91425" bIns="91425" anchor="t" anchorCtr="0">
            <a:noAutofit/>
          </a:bodyPr>
          <a:lstStyle/>
          <a:p>
            <a:pPr marL="457200" lvl="0" indent="-342900" algn="just" rtl="0">
              <a:lnSpc>
                <a:spcPct val="170000"/>
              </a:lnSpc>
              <a:spcBef>
                <a:spcPts val="0"/>
              </a:spcBef>
              <a:spcAft>
                <a:spcPts val="0"/>
              </a:spcAft>
              <a:buClr>
                <a:srgbClr val="525C65"/>
              </a:buClr>
              <a:buSzPts val="1800"/>
              <a:buFont typeface="Open Sans"/>
              <a:buChar char="●"/>
            </a:pPr>
            <a:r>
              <a:rPr lang="en" sz="1800">
                <a:solidFill>
                  <a:srgbClr val="525C65"/>
                </a:solidFill>
                <a:highlight>
                  <a:srgbClr val="FFFFFF"/>
                </a:highlight>
                <a:latin typeface="Open Sans"/>
                <a:ea typeface="Open Sans"/>
                <a:cs typeface="Open Sans"/>
                <a:sym typeface="Open Sans"/>
              </a:rPr>
              <a:t>Below you can see a diagram that will hopefully help you visualize some of SneakerPark's business processes. Keep in mind that it does not capture ALL processes and every nuance, but simply serves as another artifact to use in your project.</a:t>
            </a:r>
            <a:endParaRPr sz="1800">
              <a:solidFill>
                <a:srgbClr val="525C65"/>
              </a:solidFill>
              <a:highlight>
                <a:srgbClr val="FFFFFF"/>
              </a:highlight>
              <a:latin typeface="Open Sans"/>
              <a:ea typeface="Open Sans"/>
              <a:cs typeface="Open Sans"/>
              <a:sym typeface="Open Sans"/>
            </a:endParaRPr>
          </a:p>
        </p:txBody>
      </p:sp>
      <p:pic>
        <p:nvPicPr>
          <p:cNvPr id="211" name="Google Shape;211;p55"/>
          <p:cNvPicPr preferRelativeResize="0"/>
          <p:nvPr/>
        </p:nvPicPr>
        <p:blipFill>
          <a:blip r:embed="rId3">
            <a:alphaModFix/>
          </a:blip>
          <a:stretch>
            <a:fillRect/>
          </a:stretch>
        </p:blipFill>
        <p:spPr>
          <a:xfrm>
            <a:off x="152400" y="4140900"/>
            <a:ext cx="7467599" cy="470863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71"/>
          <p:cNvSpPr txBox="1"/>
          <p:nvPr/>
        </p:nvSpPr>
        <p:spPr>
          <a:xfrm>
            <a:off x="308000" y="600074"/>
            <a:ext cx="6842100" cy="7286625"/>
          </a:xfrm>
          <a:prstGeom prst="rect">
            <a:avLst/>
          </a:prstGeom>
          <a:noFill/>
          <a:ln>
            <a:noFill/>
          </a:ln>
        </p:spPr>
        <p:txBody>
          <a:bodyPr spcFirstLastPara="1" wrap="square" lIns="91425" tIns="91425" rIns="91425" bIns="91425" anchor="t" anchorCtr="0">
            <a:noAutofit/>
          </a:bodyPr>
          <a:lstStyle/>
          <a:p>
            <a:pPr marL="0" lvl="0" indent="0" algn="just" rtl="0">
              <a:lnSpc>
                <a:spcPct val="170000"/>
              </a:lnSpc>
              <a:spcBef>
                <a:spcPts val="0"/>
              </a:spcBef>
              <a:spcAft>
                <a:spcPts val="0"/>
              </a:spcAft>
              <a:buNone/>
            </a:pPr>
            <a:r>
              <a:rPr lang="en" sz="1600" dirty="0">
                <a:solidFill>
                  <a:srgbClr val="525C65"/>
                </a:solidFill>
                <a:highlight>
                  <a:srgbClr val="FFFFFF"/>
                </a:highlight>
                <a:latin typeface="Open Sans"/>
                <a:ea typeface="Open Sans"/>
                <a:cs typeface="Open Sans"/>
                <a:sym typeface="Open Sans"/>
              </a:rPr>
              <a:t>Write 1-2 paragraphs discussing what </a:t>
            </a:r>
            <a:r>
              <a:rPr lang="en" sz="1600" b="1" dirty="0">
                <a:solidFill>
                  <a:srgbClr val="525C65"/>
                </a:solidFill>
                <a:highlight>
                  <a:srgbClr val="FFFFFF"/>
                </a:highlight>
                <a:latin typeface="Open Sans"/>
                <a:ea typeface="Open Sans"/>
                <a:cs typeface="Open Sans"/>
                <a:sym typeface="Open Sans"/>
              </a:rPr>
              <a:t>data governance roles and responsibilities</a:t>
            </a:r>
            <a:r>
              <a:rPr lang="en" sz="1600" dirty="0">
                <a:solidFill>
                  <a:srgbClr val="525C65"/>
                </a:solidFill>
                <a:highlight>
                  <a:srgbClr val="FFFFFF"/>
                </a:highlight>
                <a:latin typeface="Open Sans"/>
                <a:ea typeface="Open Sans"/>
                <a:cs typeface="Open Sans"/>
                <a:sym typeface="Open Sans"/>
              </a:rPr>
              <a:t> will be necessary to oversee this new Data Management initiative. Please be sure to discuss the responsibilities in the context of at </a:t>
            </a:r>
            <a:r>
              <a:rPr lang="en" sz="1600" b="1" dirty="0">
                <a:solidFill>
                  <a:srgbClr val="525C65"/>
                </a:solidFill>
                <a:highlight>
                  <a:srgbClr val="FFFFFF"/>
                </a:highlight>
                <a:latin typeface="Open Sans"/>
                <a:ea typeface="Open Sans"/>
                <a:cs typeface="Open Sans"/>
                <a:sym typeface="Open Sans"/>
              </a:rPr>
              <a:t>least 3 different aspects </a:t>
            </a:r>
            <a:r>
              <a:rPr lang="en" sz="1600" dirty="0">
                <a:solidFill>
                  <a:srgbClr val="525C65"/>
                </a:solidFill>
                <a:highlight>
                  <a:srgbClr val="FFFFFF"/>
                </a:highlight>
                <a:latin typeface="Open Sans"/>
                <a:ea typeface="Open Sans"/>
                <a:cs typeface="Open Sans"/>
                <a:sym typeface="Open Sans"/>
              </a:rPr>
              <a:t>of Data Governance (such as Data Quality Management, Metadata Management, MDM, </a:t>
            </a:r>
            <a:r>
              <a:rPr lang="en" sz="1600" dirty="0" err="1">
                <a:solidFill>
                  <a:srgbClr val="525C65"/>
                </a:solidFill>
                <a:highlight>
                  <a:srgbClr val="FFFFFF"/>
                </a:highlight>
                <a:latin typeface="Open Sans"/>
                <a:ea typeface="Open Sans"/>
                <a:cs typeface="Open Sans"/>
                <a:sym typeface="Open Sans"/>
              </a:rPr>
              <a:t>etc</a:t>
            </a:r>
            <a:r>
              <a:rPr lang="en" sz="1600" dirty="0">
                <a:solidFill>
                  <a:srgbClr val="525C65"/>
                </a:solidFill>
                <a:highlight>
                  <a:srgbClr val="FFFFFF"/>
                </a:highlight>
                <a:latin typeface="Open Sans"/>
                <a:ea typeface="Open Sans"/>
                <a:cs typeface="Open Sans"/>
                <a:sym typeface="Open Sans"/>
              </a:rPr>
              <a:t>). Based on what you know, do </a:t>
            </a:r>
            <a:r>
              <a:rPr lang="en" sz="1600" dirty="0" err="1">
                <a:solidFill>
                  <a:srgbClr val="525C65"/>
                </a:solidFill>
                <a:highlight>
                  <a:srgbClr val="FFFFFF"/>
                </a:highlight>
                <a:latin typeface="Open Sans"/>
                <a:ea typeface="Open Sans"/>
                <a:cs typeface="Open Sans"/>
                <a:sym typeface="Open Sans"/>
              </a:rPr>
              <a:t>SneakerPark's</a:t>
            </a:r>
            <a:r>
              <a:rPr lang="en" sz="1600" dirty="0">
                <a:solidFill>
                  <a:srgbClr val="525C65"/>
                </a:solidFill>
                <a:highlight>
                  <a:srgbClr val="FFFFFF"/>
                </a:highlight>
                <a:latin typeface="Open Sans"/>
                <a:ea typeface="Open Sans"/>
                <a:cs typeface="Open Sans"/>
                <a:sym typeface="Open Sans"/>
              </a:rPr>
              <a:t> </a:t>
            </a:r>
            <a:r>
              <a:rPr lang="en" sz="1600" b="1" dirty="0">
                <a:solidFill>
                  <a:srgbClr val="525C65"/>
                </a:solidFill>
                <a:highlight>
                  <a:srgbClr val="FFFFFF"/>
                </a:highlight>
                <a:latin typeface="Open Sans"/>
                <a:ea typeface="Open Sans"/>
                <a:cs typeface="Open Sans"/>
                <a:sym typeface="Open Sans"/>
              </a:rPr>
              <a:t>current employees have the necessary skills</a:t>
            </a:r>
            <a:r>
              <a:rPr lang="en" sz="1600" dirty="0">
                <a:solidFill>
                  <a:srgbClr val="525C65"/>
                </a:solidFill>
                <a:highlight>
                  <a:srgbClr val="FFFFFF"/>
                </a:highlight>
                <a:latin typeface="Open Sans"/>
                <a:ea typeface="Open Sans"/>
                <a:cs typeface="Open Sans"/>
                <a:sym typeface="Open Sans"/>
              </a:rPr>
              <a:t> for these roles or should the company </a:t>
            </a:r>
            <a:r>
              <a:rPr lang="en" sz="1600" b="1" dirty="0">
                <a:solidFill>
                  <a:srgbClr val="525C65"/>
                </a:solidFill>
                <a:highlight>
                  <a:srgbClr val="FFFFFF"/>
                </a:highlight>
                <a:latin typeface="Open Sans"/>
                <a:ea typeface="Open Sans"/>
                <a:cs typeface="Open Sans"/>
                <a:sym typeface="Open Sans"/>
              </a:rPr>
              <a:t>make new hires</a:t>
            </a:r>
            <a:r>
              <a:rPr lang="en" sz="1600" dirty="0">
                <a:solidFill>
                  <a:srgbClr val="525C65"/>
                </a:solidFill>
                <a:highlight>
                  <a:srgbClr val="FFFFFF"/>
                </a:highlight>
                <a:latin typeface="Open Sans"/>
                <a:ea typeface="Open Sans"/>
                <a:cs typeface="Open Sans"/>
                <a:sym typeface="Open Sans"/>
              </a:rPr>
              <a:t>?</a:t>
            </a:r>
            <a:endParaRPr sz="1600" dirty="0">
              <a:solidFill>
                <a:srgbClr val="525C65"/>
              </a:solidFill>
              <a:highlight>
                <a:srgbClr val="FFFFFF"/>
              </a:highlight>
              <a:latin typeface="Open Sans"/>
              <a:ea typeface="Open Sans"/>
              <a:cs typeface="Open Sans"/>
              <a:sym typeface="Open Sans"/>
            </a:endParaRPr>
          </a:p>
          <a:p>
            <a:pPr marL="0" lvl="0" indent="0" algn="just" rtl="0">
              <a:lnSpc>
                <a:spcPct val="170000"/>
              </a:lnSpc>
              <a:spcBef>
                <a:spcPts val="1100"/>
              </a:spcBef>
              <a:spcAft>
                <a:spcPts val="0"/>
              </a:spcAft>
              <a:buNone/>
            </a:pPr>
            <a:endParaRPr sz="1600" dirty="0">
              <a:solidFill>
                <a:srgbClr val="525C65"/>
              </a:solidFill>
              <a:highlight>
                <a:srgbClr val="FFFFFF"/>
              </a:highlight>
              <a:latin typeface="Open Sans"/>
              <a:ea typeface="Open Sans"/>
              <a:cs typeface="Open Sans"/>
              <a:sym typeface="Open Sans"/>
            </a:endParaRPr>
          </a:p>
          <a:p>
            <a:pPr lvl="1" fontAlgn="base">
              <a:spcBef>
                <a:spcPts val="300"/>
              </a:spcBef>
              <a:spcAft>
                <a:spcPts val="300"/>
              </a:spcAft>
            </a:pPr>
            <a:r>
              <a:rPr lang="en-US" dirty="0">
                <a:highlight>
                  <a:srgbClr val="FFFFFF"/>
                </a:highlight>
              </a:rPr>
              <a:t>Following data governance roles and responsibilities will be needed for this data management initiative.  </a:t>
            </a:r>
          </a:p>
          <a:p>
            <a:pPr lvl="1" fontAlgn="base">
              <a:spcBef>
                <a:spcPts val="300"/>
              </a:spcBef>
              <a:spcAft>
                <a:spcPts val="300"/>
              </a:spcAft>
            </a:pPr>
            <a:endParaRPr lang="en-US" sz="1800" dirty="0">
              <a:highlight>
                <a:srgbClr val="FFFFFF"/>
              </a:highlight>
            </a:endParaRPr>
          </a:p>
          <a:p>
            <a:pPr lvl="1">
              <a:spcBef>
                <a:spcPts val="300"/>
              </a:spcBef>
              <a:spcAft>
                <a:spcPts val="300"/>
              </a:spcAft>
            </a:pPr>
            <a:r>
              <a:rPr lang="en-US" dirty="0">
                <a:highlight>
                  <a:srgbClr val="FFFFFF"/>
                </a:highlight>
              </a:rPr>
              <a:t>1. Chief data officer - Supports the strategic data management board in defining a data management strategy and setting up a data governance</a:t>
            </a:r>
            <a:endParaRPr lang="en-US" sz="1800" dirty="0">
              <a:highlight>
                <a:srgbClr val="FFFFFF"/>
              </a:highlight>
            </a:endParaRPr>
          </a:p>
          <a:p>
            <a:pPr lvl="1">
              <a:spcBef>
                <a:spcPts val="300"/>
              </a:spcBef>
              <a:spcAft>
                <a:spcPts val="300"/>
              </a:spcAft>
            </a:pPr>
            <a:endParaRPr lang="en-US" dirty="0">
              <a:highlight>
                <a:srgbClr val="FFFFFF"/>
              </a:highlight>
            </a:endParaRPr>
          </a:p>
          <a:p>
            <a:pPr lvl="1">
              <a:spcBef>
                <a:spcPts val="300"/>
              </a:spcBef>
              <a:spcAft>
                <a:spcPts val="300"/>
              </a:spcAft>
            </a:pPr>
            <a:r>
              <a:rPr lang="en-US" dirty="0">
                <a:highlight>
                  <a:srgbClr val="FFFFFF"/>
                </a:highlight>
              </a:rPr>
              <a:t>2. Business SME's (also called Business Subject Matter Experts) - are experts in their respective departments and provide you with business context for data definitions and business rules. Those experts help create business metadata.</a:t>
            </a:r>
            <a:endParaRPr lang="en-US" sz="1800" dirty="0">
              <a:highlight>
                <a:srgbClr val="FFFFFF"/>
              </a:highlight>
            </a:endParaRPr>
          </a:p>
          <a:p>
            <a:r>
              <a:rPr lang="en-US" dirty="0">
                <a:highlight>
                  <a:srgbClr val="FFFFFF"/>
                </a:highlight>
              </a:rPr>
              <a:t> </a:t>
            </a:r>
            <a:endParaRPr lang="en-US" sz="1800" dirty="0">
              <a:highlight>
                <a:srgbClr val="FFFFFF"/>
              </a:highlight>
            </a:endParaRPr>
          </a:p>
          <a:p>
            <a:pPr marL="0" lvl="0" indent="0" algn="just" rtl="0">
              <a:lnSpc>
                <a:spcPct val="170000"/>
              </a:lnSpc>
              <a:spcBef>
                <a:spcPts val="1100"/>
              </a:spcBef>
              <a:spcAft>
                <a:spcPts val="1100"/>
              </a:spcAft>
              <a:buNone/>
            </a:pPr>
            <a:endParaRPr sz="1600" dirty="0">
              <a:solidFill>
                <a:srgbClr val="525C65"/>
              </a:solidFill>
              <a:highlight>
                <a:srgbClr val="FFFFFF"/>
              </a:highlight>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71"/>
          <p:cNvSpPr txBox="1"/>
          <p:nvPr/>
        </p:nvSpPr>
        <p:spPr>
          <a:xfrm>
            <a:off x="308000" y="600074"/>
            <a:ext cx="6842100" cy="7286625"/>
          </a:xfrm>
          <a:prstGeom prst="rect">
            <a:avLst/>
          </a:prstGeom>
          <a:noFill/>
          <a:ln>
            <a:noFill/>
          </a:ln>
        </p:spPr>
        <p:txBody>
          <a:bodyPr spcFirstLastPara="1" wrap="square" lIns="91425" tIns="91425" rIns="91425" bIns="91425" anchor="t" anchorCtr="0">
            <a:noAutofit/>
          </a:bodyPr>
          <a:lstStyle/>
          <a:p>
            <a:pPr lvl="0" fontAlgn="base">
              <a:spcBef>
                <a:spcPts val="100"/>
              </a:spcBef>
              <a:spcAft>
                <a:spcPts val="200"/>
              </a:spcAft>
            </a:pPr>
            <a:r>
              <a:rPr lang="en-US" dirty="0">
                <a:highlight>
                  <a:srgbClr val="FFFFFF"/>
                </a:highlight>
              </a:rPr>
              <a:t>3. Data Stewards </a:t>
            </a:r>
            <a:endParaRPr lang="en-US" sz="1800" dirty="0">
              <a:highlight>
                <a:srgbClr val="FFFFFF"/>
              </a:highlight>
            </a:endParaRPr>
          </a:p>
          <a:p>
            <a:pPr>
              <a:spcBef>
                <a:spcPts val="100"/>
              </a:spcBef>
              <a:spcAft>
                <a:spcPts val="200"/>
              </a:spcAft>
            </a:pPr>
            <a:r>
              <a:rPr lang="en-US" dirty="0">
                <a:highlight>
                  <a:srgbClr val="FFFFFF"/>
                </a:highlight>
              </a:rPr>
              <a:t> </a:t>
            </a:r>
            <a:endParaRPr lang="en-US" sz="1800" dirty="0">
              <a:highlight>
                <a:srgbClr val="FFFFFF"/>
              </a:highlight>
            </a:endParaRPr>
          </a:p>
          <a:p>
            <a:pPr lvl="0">
              <a:spcBef>
                <a:spcPts val="100"/>
              </a:spcBef>
              <a:spcAft>
                <a:spcPts val="200"/>
              </a:spcAft>
            </a:pPr>
            <a:r>
              <a:rPr lang="en-US" dirty="0">
                <a:highlight>
                  <a:srgbClr val="FFFFFF"/>
                </a:highlight>
              </a:rPr>
              <a:t>a. own the governance activities like review and approve metadata content provided by Business SMEs.</a:t>
            </a:r>
            <a:endParaRPr lang="en-US" sz="1800" dirty="0">
              <a:highlight>
                <a:srgbClr val="FFFFFF"/>
              </a:highlight>
            </a:endParaRPr>
          </a:p>
          <a:p>
            <a:pPr lvl="0">
              <a:spcBef>
                <a:spcPts val="100"/>
              </a:spcBef>
              <a:spcAft>
                <a:spcPts val="200"/>
              </a:spcAft>
            </a:pPr>
            <a:r>
              <a:rPr lang="en-US" dirty="0">
                <a:highlight>
                  <a:srgbClr val="FFFFFF"/>
                </a:highlight>
              </a:rPr>
              <a:t>b. Measures and reports the data quality, documents the data in a data catalog / glossary. Also, receive notification on data quality issues alerts so that they can work on the research and remediation of these issues</a:t>
            </a:r>
            <a:endParaRPr lang="en-US" sz="1800" dirty="0">
              <a:highlight>
                <a:srgbClr val="FFFFFF"/>
              </a:highlight>
            </a:endParaRPr>
          </a:p>
          <a:p>
            <a:pPr lvl="0" fontAlgn="base">
              <a:spcBef>
                <a:spcPts val="100"/>
              </a:spcBef>
              <a:spcAft>
                <a:spcPts val="200"/>
              </a:spcAft>
            </a:pPr>
            <a:r>
              <a:rPr lang="en-US" dirty="0">
                <a:highlight>
                  <a:srgbClr val="FFFFFF"/>
                </a:highlight>
              </a:rPr>
              <a:t>c. Also,  play plays a critical role in MDM implementation and performs following activities.  </a:t>
            </a:r>
            <a:endParaRPr lang="en-US" sz="1800" dirty="0">
              <a:highlight>
                <a:srgbClr val="FFFFFF"/>
              </a:highlight>
            </a:endParaRPr>
          </a:p>
          <a:p>
            <a:pPr marL="285750" lvl="7" indent="-285750" fontAlgn="base">
              <a:spcBef>
                <a:spcPts val="100"/>
              </a:spcBef>
              <a:spcAft>
                <a:spcPts val="200"/>
              </a:spcAft>
              <a:buFont typeface="Arial" panose="020B0604020202020204" pitchFamily="34" charset="0"/>
              <a:buChar char="•"/>
            </a:pPr>
            <a:r>
              <a:rPr lang="en-US" dirty="0">
                <a:highlight>
                  <a:srgbClr val="FFFFFF"/>
                </a:highlight>
              </a:rPr>
              <a:t>D</a:t>
            </a:r>
            <a:r>
              <a:rPr lang="en-US" i="1" dirty="0">
                <a:highlight>
                  <a:srgbClr val="FFFFFF"/>
                </a:highlight>
              </a:rPr>
              <a:t>efine match rules</a:t>
            </a:r>
            <a:r>
              <a:rPr lang="en-US" dirty="0">
                <a:highlight>
                  <a:srgbClr val="FFFFFF"/>
                </a:highlight>
              </a:rPr>
              <a:t> for golden record creation. </a:t>
            </a:r>
            <a:endParaRPr lang="en-US" sz="1800" dirty="0">
              <a:highlight>
                <a:srgbClr val="FFFFFF"/>
              </a:highlight>
            </a:endParaRPr>
          </a:p>
          <a:p>
            <a:pPr marL="285750" lvl="7" indent="-285750" fontAlgn="base">
              <a:spcBef>
                <a:spcPts val="100"/>
              </a:spcBef>
              <a:spcAft>
                <a:spcPts val="200"/>
              </a:spcAft>
              <a:buFont typeface="Arial" panose="020B0604020202020204" pitchFamily="34" charset="0"/>
              <a:buChar char="•"/>
            </a:pPr>
            <a:r>
              <a:rPr lang="en-US" i="1" dirty="0">
                <a:highlight>
                  <a:srgbClr val="FFFFFF"/>
                </a:highlight>
              </a:rPr>
              <a:t>Review match results</a:t>
            </a:r>
            <a:r>
              <a:rPr lang="en-US" dirty="0">
                <a:highlight>
                  <a:srgbClr val="FFFFFF"/>
                </a:highlight>
              </a:rPr>
              <a:t> </a:t>
            </a:r>
            <a:endParaRPr lang="en-US" sz="1800" dirty="0">
              <a:highlight>
                <a:srgbClr val="FFFFFF"/>
              </a:highlight>
            </a:endParaRPr>
          </a:p>
          <a:p>
            <a:pPr marL="285750" lvl="7" indent="-285750" fontAlgn="base">
              <a:spcBef>
                <a:spcPts val="100"/>
              </a:spcBef>
              <a:spcAft>
                <a:spcPts val="200"/>
              </a:spcAft>
              <a:buFont typeface="Arial" panose="020B0604020202020204" pitchFamily="34" charset="0"/>
              <a:buChar char="•"/>
            </a:pPr>
            <a:r>
              <a:rPr lang="en-US" i="1" dirty="0">
                <a:highlight>
                  <a:srgbClr val="FFFFFF"/>
                </a:highlight>
              </a:rPr>
              <a:t>Approve or reject golden records</a:t>
            </a:r>
            <a:r>
              <a:rPr lang="en-US" dirty="0">
                <a:highlight>
                  <a:srgbClr val="FFFFFF"/>
                </a:highlight>
              </a:rPr>
              <a:t> </a:t>
            </a:r>
            <a:endParaRPr lang="en-US" sz="1800" dirty="0">
              <a:highlight>
                <a:srgbClr val="FFFFFF"/>
              </a:highlight>
            </a:endParaRPr>
          </a:p>
          <a:p>
            <a:pPr marL="285750" lvl="7" indent="-285750" fontAlgn="base">
              <a:spcBef>
                <a:spcPts val="100"/>
              </a:spcBef>
              <a:spcAft>
                <a:spcPts val="200"/>
              </a:spcAft>
              <a:buFont typeface="Arial" panose="020B0604020202020204" pitchFamily="34" charset="0"/>
              <a:buChar char="•"/>
            </a:pPr>
            <a:r>
              <a:rPr lang="en-US" i="1" dirty="0">
                <a:highlight>
                  <a:srgbClr val="FFFFFF"/>
                </a:highlight>
              </a:rPr>
              <a:t>Override match results</a:t>
            </a:r>
            <a:r>
              <a:rPr lang="en-US" dirty="0">
                <a:highlight>
                  <a:srgbClr val="FFFFFF"/>
                </a:highlight>
              </a:rPr>
              <a:t> </a:t>
            </a:r>
            <a:endParaRPr lang="en-US" sz="1800" dirty="0">
              <a:highlight>
                <a:srgbClr val="FFFFFF"/>
              </a:highlight>
            </a:endParaRPr>
          </a:p>
          <a:p>
            <a:pPr marL="285750" lvl="7" indent="-285750" fontAlgn="base">
              <a:spcBef>
                <a:spcPts val="100"/>
              </a:spcBef>
              <a:spcAft>
                <a:spcPts val="200"/>
              </a:spcAft>
              <a:buFont typeface="Arial" panose="020B0604020202020204" pitchFamily="34" charset="0"/>
              <a:buChar char="•"/>
            </a:pPr>
            <a:r>
              <a:rPr lang="en-US" i="1" dirty="0">
                <a:highlight>
                  <a:srgbClr val="FFFFFF"/>
                </a:highlight>
              </a:rPr>
              <a:t>Review rejected records</a:t>
            </a:r>
            <a:r>
              <a:rPr lang="en-US" dirty="0">
                <a:highlight>
                  <a:srgbClr val="FFFFFF"/>
                </a:highlight>
              </a:rPr>
              <a:t> </a:t>
            </a:r>
            <a:endParaRPr lang="en-US" sz="1800" dirty="0">
              <a:highlight>
                <a:srgbClr val="FFFFFF"/>
              </a:highlight>
            </a:endParaRPr>
          </a:p>
          <a:p>
            <a:pPr marL="285750" lvl="7" indent="-285750" fontAlgn="base">
              <a:spcBef>
                <a:spcPts val="100"/>
              </a:spcBef>
              <a:spcAft>
                <a:spcPts val="200"/>
              </a:spcAft>
              <a:buFont typeface="Arial" panose="020B0604020202020204" pitchFamily="34" charset="0"/>
              <a:buChar char="•"/>
            </a:pPr>
            <a:r>
              <a:rPr lang="en-US" i="1" dirty="0">
                <a:highlight>
                  <a:srgbClr val="FFFFFF"/>
                </a:highlight>
              </a:rPr>
              <a:t>Manually create golden records</a:t>
            </a:r>
            <a:r>
              <a:rPr lang="en-US" dirty="0">
                <a:highlight>
                  <a:srgbClr val="FFFFFF"/>
                </a:highlight>
              </a:rPr>
              <a:t>.</a:t>
            </a:r>
            <a:endParaRPr lang="en-US" sz="1800" dirty="0">
              <a:highlight>
                <a:srgbClr val="FFFFFF"/>
              </a:highlight>
            </a:endParaRPr>
          </a:p>
          <a:p>
            <a:pPr>
              <a:spcBef>
                <a:spcPts val="100"/>
              </a:spcBef>
              <a:spcAft>
                <a:spcPts val="200"/>
              </a:spcAft>
            </a:pPr>
            <a:r>
              <a:rPr lang="en-US" dirty="0">
                <a:highlight>
                  <a:srgbClr val="FFFFFF"/>
                </a:highlight>
              </a:rPr>
              <a:t> </a:t>
            </a:r>
            <a:endParaRPr lang="en-US" sz="1800" dirty="0">
              <a:highlight>
                <a:srgbClr val="FFFFFF"/>
              </a:highlight>
            </a:endParaRPr>
          </a:p>
          <a:p>
            <a:pPr lvl="0" fontAlgn="base">
              <a:spcBef>
                <a:spcPts val="100"/>
              </a:spcBef>
              <a:spcAft>
                <a:spcPts val="200"/>
              </a:spcAft>
            </a:pPr>
            <a:r>
              <a:rPr lang="en-US" dirty="0">
                <a:highlight>
                  <a:srgbClr val="FFFFFF"/>
                </a:highlight>
              </a:rPr>
              <a:t>4. Technical and IT Teams – </a:t>
            </a:r>
            <a:endParaRPr lang="en-US" sz="1800" dirty="0">
              <a:highlight>
                <a:srgbClr val="FFFFFF"/>
              </a:highlight>
            </a:endParaRPr>
          </a:p>
          <a:p>
            <a:pPr lvl="0">
              <a:spcBef>
                <a:spcPts val="100"/>
              </a:spcBef>
              <a:spcAft>
                <a:spcPts val="200"/>
              </a:spcAft>
            </a:pPr>
            <a:r>
              <a:rPr lang="en-US" dirty="0">
                <a:highlight>
                  <a:srgbClr val="FFFFFF"/>
                </a:highlight>
              </a:rPr>
              <a:t>a. Technical developers and architects create technical and operational metadata and create automated processes to ingest existing metadata into the Metadata Management System</a:t>
            </a:r>
            <a:endParaRPr lang="en-US" sz="1800" dirty="0">
              <a:highlight>
                <a:srgbClr val="FFFFFF"/>
              </a:highlight>
            </a:endParaRPr>
          </a:p>
          <a:p>
            <a:pPr lvl="0">
              <a:spcBef>
                <a:spcPts val="100"/>
              </a:spcBef>
              <a:spcAft>
                <a:spcPts val="200"/>
              </a:spcAft>
            </a:pPr>
            <a:r>
              <a:rPr lang="en-US" dirty="0">
                <a:highlight>
                  <a:srgbClr val="FFFFFF"/>
                </a:highlight>
              </a:rPr>
              <a:t>b. Sometimes, the data quality processes that calculate the scores or create reports and dashboards can fail. In the case of these failures, IT support is alerted so that they can fix this issue.</a:t>
            </a:r>
            <a:endParaRPr lang="en-US" sz="1800" dirty="0">
              <a:highlight>
                <a:srgbClr val="FFFFFF"/>
              </a:highlight>
            </a:endParaRPr>
          </a:p>
          <a:p>
            <a:pPr lvl="0">
              <a:spcBef>
                <a:spcPts val="100"/>
              </a:spcBef>
              <a:spcAft>
                <a:spcPts val="200"/>
              </a:spcAft>
            </a:pPr>
            <a:r>
              <a:rPr lang="en-US" dirty="0">
                <a:highlight>
                  <a:srgbClr val="FFFFFF"/>
                </a:highlight>
              </a:rPr>
              <a:t>c. Once MDM is created ,these technical teams monitor processes that create the golden records and populate the MDM hub regularly (e.g., Nightly, weekly) basis.</a:t>
            </a:r>
          </a:p>
          <a:p>
            <a:pPr lvl="0">
              <a:spcBef>
                <a:spcPts val="100"/>
              </a:spcBef>
              <a:spcAft>
                <a:spcPts val="200"/>
              </a:spcAft>
            </a:pPr>
            <a:endParaRPr lang="en-US" dirty="0">
              <a:highlight>
                <a:srgbClr val="FFFFFF"/>
              </a:highlight>
            </a:endParaRPr>
          </a:p>
          <a:p>
            <a:pPr lvl="0">
              <a:spcBef>
                <a:spcPts val="100"/>
              </a:spcBef>
              <a:spcAft>
                <a:spcPts val="200"/>
              </a:spcAft>
            </a:pPr>
            <a:endParaRPr lang="en-US" dirty="0">
              <a:highlight>
                <a:srgbClr val="FFFFFF"/>
              </a:highlight>
            </a:endParaRPr>
          </a:p>
          <a:p>
            <a:pPr lvl="0">
              <a:spcBef>
                <a:spcPts val="100"/>
              </a:spcBef>
              <a:spcAft>
                <a:spcPts val="200"/>
              </a:spcAft>
            </a:pPr>
            <a:r>
              <a:rPr lang="en-US" dirty="0">
                <a:highlight>
                  <a:srgbClr val="FFFFFF"/>
                </a:highlight>
              </a:rPr>
              <a:t>Jake can perform the IT role and Jessica can perform the Data steward role to support the data governance initiative. </a:t>
            </a:r>
          </a:p>
          <a:p>
            <a:pPr lvl="0"/>
            <a:endParaRPr lang="en-US" sz="1800" dirty="0">
              <a:highlight>
                <a:srgbClr val="FFFFFF"/>
              </a:highlight>
            </a:endParaRPr>
          </a:p>
        </p:txBody>
      </p:sp>
    </p:spTree>
    <p:extLst>
      <p:ext uri="{BB962C8B-B14F-4D97-AF65-F5344CB8AC3E}">
        <p14:creationId xmlns:p14="http://schemas.microsoft.com/office/powerpoint/2010/main" val="478645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307"/>
        <p:cNvGrpSpPr/>
        <p:nvPr/>
      </p:nvGrpSpPr>
      <p:grpSpPr>
        <a:xfrm>
          <a:off x="0" y="0"/>
          <a:ext cx="0" cy="0"/>
          <a:chOff x="0" y="0"/>
          <a:chExt cx="0" cy="0"/>
        </a:xfrm>
      </p:grpSpPr>
      <p:sp>
        <p:nvSpPr>
          <p:cNvPr id="308" name="Google Shape;308;p72"/>
          <p:cNvSpPr/>
          <p:nvPr/>
        </p:nvSpPr>
        <p:spPr>
          <a:xfrm>
            <a:off x="1422750" y="4013075"/>
            <a:ext cx="49269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Standout Suggestions</a:t>
            </a:r>
            <a:endParaRPr sz="3000">
              <a:solidFill>
                <a:srgbClr val="FFFFFF"/>
              </a:solidFill>
              <a:latin typeface="Open Sans"/>
              <a:ea typeface="Open Sans"/>
              <a:cs typeface="Open Sans"/>
              <a:sym typeface="Open Sans"/>
            </a:endParaRPr>
          </a:p>
        </p:txBody>
      </p:sp>
      <p:sp>
        <p:nvSpPr>
          <p:cNvPr id="309" name="Google Shape;309;p72"/>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73"/>
          <p:cNvSpPr txBox="1"/>
          <p:nvPr/>
        </p:nvSpPr>
        <p:spPr>
          <a:xfrm>
            <a:off x="457200" y="504825"/>
            <a:ext cx="6858000" cy="7983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2E3D49"/>
              </a:buClr>
              <a:buSzPts val="1800"/>
              <a:buFont typeface="Open Sans"/>
              <a:buAutoNum type="arabicPeriod"/>
            </a:pPr>
            <a:r>
              <a:rPr lang="en" sz="1600" dirty="0">
                <a:solidFill>
                  <a:srgbClr val="525C65"/>
                </a:solidFill>
                <a:highlight>
                  <a:srgbClr val="FFFFFF"/>
                </a:highlight>
                <a:latin typeface="Open Sans"/>
                <a:ea typeface="Open Sans"/>
                <a:cs typeface="Open Sans"/>
                <a:sym typeface="Open Sans"/>
              </a:rPr>
              <a:t>Create a Business Glossary for </a:t>
            </a:r>
            <a:r>
              <a:rPr lang="en" sz="1600" dirty="0" err="1">
                <a:solidFill>
                  <a:srgbClr val="525C65"/>
                </a:solidFill>
                <a:highlight>
                  <a:srgbClr val="FFFFFF"/>
                </a:highlight>
                <a:latin typeface="Open Sans"/>
                <a:ea typeface="Open Sans"/>
                <a:cs typeface="Open Sans"/>
                <a:sym typeface="Open Sans"/>
              </a:rPr>
              <a:t>SneakerPark</a:t>
            </a:r>
            <a:r>
              <a:rPr lang="en" sz="1600" dirty="0">
                <a:solidFill>
                  <a:srgbClr val="525C65"/>
                </a:solidFill>
                <a:highlight>
                  <a:srgbClr val="FFFFFF"/>
                </a:highlight>
                <a:latin typeface="Open Sans"/>
                <a:ea typeface="Open Sans"/>
                <a:cs typeface="Open Sans"/>
                <a:sym typeface="Open Sans"/>
              </a:rPr>
              <a:t> and define common terms such as Item, Buyer, etc. Think and discuss how </a:t>
            </a:r>
            <a:r>
              <a:rPr lang="en" sz="1600" dirty="0" err="1">
                <a:solidFill>
                  <a:srgbClr val="525C65"/>
                </a:solidFill>
                <a:highlight>
                  <a:srgbClr val="FFFFFF"/>
                </a:highlight>
                <a:latin typeface="Open Sans"/>
                <a:ea typeface="Open Sans"/>
                <a:cs typeface="Open Sans"/>
                <a:sym typeface="Open Sans"/>
              </a:rPr>
              <a:t>SneakerPark</a:t>
            </a:r>
            <a:r>
              <a:rPr lang="en" sz="1600" dirty="0">
                <a:solidFill>
                  <a:srgbClr val="525C65"/>
                </a:solidFill>
                <a:highlight>
                  <a:srgbClr val="FFFFFF"/>
                </a:highlight>
                <a:latin typeface="Open Sans"/>
                <a:ea typeface="Open Sans"/>
                <a:cs typeface="Open Sans"/>
                <a:sym typeface="Open Sans"/>
              </a:rPr>
              <a:t> can improve on the consistency of the terms that its systems currently use. (You can use the “Business Glossary” tab of the same Sheets template you’ve been using for the other parts of this project to get you started.)</a:t>
            </a:r>
            <a:endParaRPr sz="1600" dirty="0">
              <a:solidFill>
                <a:srgbClr val="525C65"/>
              </a:solidFill>
              <a:highlight>
                <a:srgbClr val="FFFFFF"/>
              </a:highlight>
              <a:latin typeface="Open Sans"/>
              <a:ea typeface="Open Sans"/>
              <a:cs typeface="Open Sans"/>
              <a:sym typeface="Open Sans"/>
            </a:endParaRPr>
          </a:p>
          <a:p>
            <a:pPr marL="457200" lvl="0" indent="0" algn="l" rtl="0">
              <a:lnSpc>
                <a:spcPct val="115000"/>
              </a:lnSpc>
              <a:spcBef>
                <a:spcPts val="0"/>
              </a:spcBef>
              <a:spcAft>
                <a:spcPts val="0"/>
              </a:spcAft>
              <a:buNone/>
            </a:pPr>
            <a:endParaRPr sz="1600" dirty="0">
              <a:solidFill>
                <a:srgbClr val="525C65"/>
              </a:solidFill>
              <a:highlight>
                <a:srgbClr val="FFFFFF"/>
              </a:highlight>
              <a:latin typeface="Open Sans"/>
              <a:ea typeface="Open Sans"/>
              <a:cs typeface="Open Sans"/>
              <a:sym typeface="Open Sans"/>
            </a:endParaRPr>
          </a:p>
          <a:p>
            <a:pPr marL="457200" lvl="0" indent="-342900" algn="l" rtl="0">
              <a:lnSpc>
                <a:spcPct val="115000"/>
              </a:lnSpc>
              <a:spcBef>
                <a:spcPts val="0"/>
              </a:spcBef>
              <a:spcAft>
                <a:spcPts val="0"/>
              </a:spcAft>
              <a:buClr>
                <a:srgbClr val="2E3D49"/>
              </a:buClr>
              <a:buSzPts val="1800"/>
              <a:buFont typeface="Open Sans"/>
              <a:buAutoNum type="arabicPeriod"/>
            </a:pPr>
            <a:r>
              <a:rPr lang="en" sz="1600" dirty="0">
                <a:solidFill>
                  <a:srgbClr val="525C65"/>
                </a:solidFill>
                <a:highlight>
                  <a:srgbClr val="FFFFFF"/>
                </a:highlight>
                <a:latin typeface="Open Sans"/>
                <a:ea typeface="Open Sans"/>
                <a:cs typeface="Open Sans"/>
                <a:sym typeface="Open Sans"/>
              </a:rPr>
              <a:t>Document </a:t>
            </a:r>
            <a:r>
              <a:rPr lang="en" sz="1600" dirty="0" err="1">
                <a:solidFill>
                  <a:srgbClr val="525C65"/>
                </a:solidFill>
                <a:highlight>
                  <a:srgbClr val="FFFFFF"/>
                </a:highlight>
                <a:latin typeface="Open Sans"/>
                <a:ea typeface="Open Sans"/>
                <a:cs typeface="Open Sans"/>
                <a:sym typeface="Open Sans"/>
              </a:rPr>
              <a:t>SneakerPark’s</a:t>
            </a:r>
            <a:r>
              <a:rPr lang="en" sz="1600" dirty="0">
                <a:solidFill>
                  <a:srgbClr val="525C65"/>
                </a:solidFill>
                <a:highlight>
                  <a:srgbClr val="FFFFFF"/>
                </a:highlight>
                <a:latin typeface="Open Sans"/>
                <a:ea typeface="Open Sans"/>
                <a:cs typeface="Open Sans"/>
                <a:sym typeface="Open Sans"/>
              </a:rPr>
              <a:t> current naming conventions. Can you think of any improvements?  (You can use the “Standard Naming Conventions” tab of the same Sheets template you’ve been using for the other parts of this project to get you started.) Some examples of Naming Conventions include;</a:t>
            </a:r>
            <a:endParaRPr sz="1600" dirty="0">
              <a:solidFill>
                <a:srgbClr val="525C65"/>
              </a:solidFill>
              <a:highlight>
                <a:srgbClr val="FFFFFF"/>
              </a:highlight>
              <a:latin typeface="Open Sans"/>
              <a:ea typeface="Open Sans"/>
              <a:cs typeface="Open Sans"/>
              <a:sym typeface="Open Sans"/>
            </a:endParaRPr>
          </a:p>
          <a:p>
            <a:pPr marL="457200" lvl="0" indent="0" algn="l" rtl="0">
              <a:lnSpc>
                <a:spcPct val="115000"/>
              </a:lnSpc>
              <a:spcBef>
                <a:spcPts val="0"/>
              </a:spcBef>
              <a:spcAft>
                <a:spcPts val="0"/>
              </a:spcAft>
              <a:buNone/>
            </a:pPr>
            <a:endParaRPr sz="1600" dirty="0">
              <a:solidFill>
                <a:srgbClr val="525C65"/>
              </a:solidFill>
              <a:highlight>
                <a:srgbClr val="FFFFFF"/>
              </a:highlight>
              <a:latin typeface="Open Sans"/>
              <a:ea typeface="Open Sans"/>
              <a:cs typeface="Open Sans"/>
              <a:sym typeface="Open Sans"/>
            </a:endParaRPr>
          </a:p>
          <a:p>
            <a:pPr marL="914400" lvl="0" indent="-330200" algn="l" rtl="0">
              <a:lnSpc>
                <a:spcPct val="115000"/>
              </a:lnSpc>
              <a:spcBef>
                <a:spcPts val="0"/>
              </a:spcBef>
              <a:spcAft>
                <a:spcPts val="0"/>
              </a:spcAft>
              <a:buClr>
                <a:srgbClr val="525C65"/>
              </a:buClr>
              <a:buSzPts val="1600"/>
              <a:buFont typeface="Open Sans"/>
              <a:buChar char="●"/>
            </a:pPr>
            <a:r>
              <a:rPr lang="en" sz="1600" dirty="0">
                <a:solidFill>
                  <a:srgbClr val="525C65"/>
                </a:solidFill>
                <a:highlight>
                  <a:srgbClr val="FFFFFF"/>
                </a:highlight>
                <a:latin typeface="Open Sans"/>
                <a:ea typeface="Open Sans"/>
                <a:cs typeface="Open Sans"/>
                <a:sym typeface="Open Sans"/>
              </a:rPr>
              <a:t>Do not use spaces or special characters.</a:t>
            </a:r>
            <a:endParaRPr sz="1600" dirty="0">
              <a:solidFill>
                <a:srgbClr val="525C65"/>
              </a:solidFill>
              <a:highlight>
                <a:srgbClr val="FFFFFF"/>
              </a:highlight>
              <a:latin typeface="Open Sans"/>
              <a:ea typeface="Open Sans"/>
              <a:cs typeface="Open Sans"/>
              <a:sym typeface="Open Sans"/>
            </a:endParaRPr>
          </a:p>
          <a:p>
            <a:pPr marL="914400" lvl="0" indent="-330200" algn="l" rtl="0">
              <a:lnSpc>
                <a:spcPct val="115000"/>
              </a:lnSpc>
              <a:spcBef>
                <a:spcPts val="0"/>
              </a:spcBef>
              <a:spcAft>
                <a:spcPts val="0"/>
              </a:spcAft>
              <a:buClr>
                <a:srgbClr val="525C65"/>
              </a:buClr>
              <a:buSzPts val="1600"/>
              <a:buFont typeface="Open Sans"/>
              <a:buChar char="●"/>
            </a:pPr>
            <a:r>
              <a:rPr lang="en" sz="1600" dirty="0">
                <a:solidFill>
                  <a:srgbClr val="525C65"/>
                </a:solidFill>
                <a:highlight>
                  <a:srgbClr val="FFFFFF"/>
                </a:highlight>
                <a:latin typeface="Open Sans"/>
                <a:ea typeface="Open Sans"/>
                <a:cs typeface="Open Sans"/>
                <a:sym typeface="Open Sans"/>
              </a:rPr>
              <a:t>Use only LOWERCASE.</a:t>
            </a:r>
            <a:endParaRPr sz="1600" dirty="0">
              <a:solidFill>
                <a:srgbClr val="525C65"/>
              </a:solidFill>
              <a:highlight>
                <a:srgbClr val="FFFFFF"/>
              </a:highlight>
              <a:latin typeface="Open Sans"/>
              <a:ea typeface="Open Sans"/>
              <a:cs typeface="Open Sans"/>
              <a:sym typeface="Open Sans"/>
            </a:endParaRPr>
          </a:p>
          <a:p>
            <a:pPr marL="914400" lvl="0" indent="-330200" algn="l" rtl="0">
              <a:lnSpc>
                <a:spcPct val="115000"/>
              </a:lnSpc>
              <a:spcBef>
                <a:spcPts val="0"/>
              </a:spcBef>
              <a:spcAft>
                <a:spcPts val="0"/>
              </a:spcAft>
              <a:buClr>
                <a:srgbClr val="525C65"/>
              </a:buClr>
              <a:buSzPts val="1600"/>
              <a:buFont typeface="Open Sans"/>
              <a:buChar char="●"/>
            </a:pPr>
            <a:r>
              <a:rPr lang="en" sz="1600" dirty="0">
                <a:solidFill>
                  <a:srgbClr val="525C65"/>
                </a:solidFill>
                <a:highlight>
                  <a:srgbClr val="FFFFFF"/>
                </a:highlight>
                <a:latin typeface="Open Sans"/>
                <a:ea typeface="Open Sans"/>
                <a:cs typeface="Open Sans"/>
                <a:sym typeface="Open Sans"/>
              </a:rPr>
              <a:t>All identifier fields should end in “_id”.</a:t>
            </a:r>
            <a:endParaRPr sz="1600" dirty="0">
              <a:solidFill>
                <a:srgbClr val="525C65"/>
              </a:solidFill>
              <a:highlight>
                <a:srgbClr val="FFFFFF"/>
              </a:highlight>
              <a:latin typeface="Open Sans"/>
              <a:ea typeface="Open Sans"/>
              <a:cs typeface="Open Sans"/>
              <a:sym typeface="Open Sans"/>
            </a:endParaRPr>
          </a:p>
          <a:p>
            <a:pPr marL="914400" lvl="0" indent="-330200" algn="l" rtl="0">
              <a:lnSpc>
                <a:spcPct val="115000"/>
              </a:lnSpc>
              <a:spcBef>
                <a:spcPts val="0"/>
              </a:spcBef>
              <a:spcAft>
                <a:spcPts val="0"/>
              </a:spcAft>
              <a:buClr>
                <a:srgbClr val="525C65"/>
              </a:buClr>
              <a:buSzPts val="1600"/>
              <a:buFont typeface="Open Sans"/>
              <a:buChar char="●"/>
            </a:pPr>
            <a:r>
              <a:rPr lang="en" sz="1600" dirty="0">
                <a:solidFill>
                  <a:srgbClr val="525C65"/>
                </a:solidFill>
                <a:highlight>
                  <a:srgbClr val="FFFFFF"/>
                </a:highlight>
                <a:latin typeface="Open Sans"/>
                <a:ea typeface="Open Sans"/>
                <a:cs typeface="Open Sans"/>
                <a:sym typeface="Open Sans"/>
              </a:rPr>
              <a:t>Avoid acronyms and abbreviations.</a:t>
            </a:r>
            <a:endParaRPr sz="1600" dirty="0">
              <a:solidFill>
                <a:srgbClr val="525C65"/>
              </a:solidFill>
              <a:highlight>
                <a:srgbClr val="FFFFFF"/>
              </a:highlight>
              <a:latin typeface="Open Sans"/>
              <a:ea typeface="Open Sans"/>
              <a:cs typeface="Open Sans"/>
              <a:sym typeface="Open Sans"/>
            </a:endParaRPr>
          </a:p>
          <a:p>
            <a:pPr marL="457200" lvl="0" indent="0" algn="l" rtl="0">
              <a:lnSpc>
                <a:spcPct val="115000"/>
              </a:lnSpc>
              <a:spcBef>
                <a:spcPts val="0"/>
              </a:spcBef>
              <a:spcAft>
                <a:spcPts val="0"/>
              </a:spcAft>
              <a:buNone/>
            </a:pPr>
            <a:endParaRPr sz="1600" dirty="0">
              <a:solidFill>
                <a:srgbClr val="525C65"/>
              </a:solidFill>
              <a:highlight>
                <a:srgbClr val="FFFFFF"/>
              </a:highlight>
              <a:latin typeface="Open Sans"/>
              <a:ea typeface="Open Sans"/>
              <a:cs typeface="Open Sans"/>
              <a:sym typeface="Open Sans"/>
            </a:endParaRPr>
          </a:p>
          <a:p>
            <a:pPr marL="457200" lvl="0" indent="-342900" algn="l" rtl="0">
              <a:lnSpc>
                <a:spcPct val="115000"/>
              </a:lnSpc>
              <a:spcBef>
                <a:spcPts val="0"/>
              </a:spcBef>
              <a:spcAft>
                <a:spcPts val="0"/>
              </a:spcAft>
              <a:buClr>
                <a:srgbClr val="2E3D49"/>
              </a:buClr>
              <a:buSzPts val="1800"/>
              <a:buFont typeface="Open Sans"/>
              <a:buAutoNum type="arabicPeriod"/>
            </a:pPr>
            <a:r>
              <a:rPr lang="en" sz="1600" dirty="0">
                <a:solidFill>
                  <a:srgbClr val="525C65"/>
                </a:solidFill>
                <a:highlight>
                  <a:srgbClr val="FFFFFF"/>
                </a:highlight>
                <a:latin typeface="Open Sans"/>
                <a:ea typeface="Open Sans"/>
                <a:cs typeface="Open Sans"/>
                <a:sym typeface="Open Sans"/>
              </a:rPr>
              <a:t>Write SQL scripts for the matching rules that you’ve created in Step 6. </a:t>
            </a:r>
            <a:endParaRPr sz="1800" dirty="0">
              <a:solidFill>
                <a:srgbClr val="2E3D49"/>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15"/>
        <p:cNvGrpSpPr/>
        <p:nvPr/>
      </p:nvGrpSpPr>
      <p:grpSpPr>
        <a:xfrm>
          <a:off x="0" y="0"/>
          <a:ext cx="0" cy="0"/>
          <a:chOff x="0" y="0"/>
          <a:chExt cx="0" cy="0"/>
        </a:xfrm>
      </p:grpSpPr>
      <p:sp>
        <p:nvSpPr>
          <p:cNvPr id="216" name="Google Shape;216;p56"/>
          <p:cNvSpPr/>
          <p:nvPr/>
        </p:nvSpPr>
        <p:spPr>
          <a:xfrm>
            <a:off x="3582591" y="3663029"/>
            <a:ext cx="607200" cy="744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17" name="Google Shape;217;p56"/>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18" name="Google Shape;218;p56"/>
          <p:cNvSpPr/>
          <p:nvPr/>
        </p:nvSpPr>
        <p:spPr>
          <a:xfrm>
            <a:off x="911700" y="4003550"/>
            <a:ext cx="5949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1</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Enterprise Data Catalog          Part 1: Enterprise Data Model</a:t>
            </a:r>
            <a:endParaRPr sz="3000">
              <a:solidFill>
                <a:srgbClr val="FFFFFF"/>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57"/>
          <p:cNvSpPr txBox="1"/>
          <p:nvPr/>
        </p:nvSpPr>
        <p:spPr>
          <a:xfrm>
            <a:off x="0" y="-352425"/>
            <a:ext cx="7772400" cy="3977100"/>
          </a:xfrm>
          <a:prstGeom prst="rect">
            <a:avLst/>
          </a:prstGeom>
          <a:noFill/>
          <a:ln>
            <a:noFill/>
          </a:ln>
        </p:spPr>
        <p:txBody>
          <a:bodyPr spcFirstLastPara="1" wrap="square" lIns="91425" tIns="91425" rIns="91425" bIns="91425" anchor="t" anchorCtr="0">
            <a:noAutofit/>
          </a:bodyPr>
          <a:lstStyle/>
          <a:p>
            <a:pPr marL="241300" marR="241300" lvl="0" indent="0" algn="just" rtl="0">
              <a:lnSpc>
                <a:spcPct val="170000"/>
              </a:lnSpc>
              <a:spcBef>
                <a:spcPts val="3800"/>
              </a:spcBef>
              <a:spcAft>
                <a:spcPts val="1100"/>
              </a:spcAft>
              <a:buNone/>
            </a:pPr>
            <a:r>
              <a:rPr lang="en" sz="1600">
                <a:solidFill>
                  <a:srgbClr val="525C65"/>
                </a:solidFill>
                <a:highlight>
                  <a:srgbClr val="FFFFFF"/>
                </a:highlight>
                <a:latin typeface="Open Sans"/>
                <a:ea typeface="Open Sans"/>
                <a:cs typeface="Open Sans"/>
                <a:sym typeface="Open Sans"/>
              </a:rPr>
              <a:t>Create a </a:t>
            </a:r>
            <a:r>
              <a:rPr lang="en" sz="1600" b="1">
                <a:solidFill>
                  <a:srgbClr val="525C65"/>
                </a:solidFill>
                <a:highlight>
                  <a:srgbClr val="FFFFFF"/>
                </a:highlight>
                <a:latin typeface="Open Sans"/>
                <a:ea typeface="Open Sans"/>
                <a:cs typeface="Open Sans"/>
                <a:sym typeface="Open Sans"/>
              </a:rPr>
              <a:t>conceptual</a:t>
            </a:r>
            <a:r>
              <a:rPr lang="en" sz="1600">
                <a:solidFill>
                  <a:srgbClr val="525C65"/>
                </a:solidFill>
                <a:highlight>
                  <a:srgbClr val="FFFFFF"/>
                </a:highlight>
                <a:latin typeface="Open Sans"/>
                <a:ea typeface="Open Sans"/>
                <a:cs typeface="Open Sans"/>
                <a:sym typeface="Open Sans"/>
              </a:rPr>
              <a:t> data model that will provide SneakerPark with a holistic view of its data systems and help you grasp the organization's </a:t>
            </a:r>
            <a:r>
              <a:rPr lang="en" sz="1600" b="1">
                <a:solidFill>
                  <a:srgbClr val="525C65"/>
                </a:solidFill>
                <a:highlight>
                  <a:srgbClr val="FFFFFF"/>
                </a:highlight>
                <a:latin typeface="Open Sans"/>
                <a:ea typeface="Open Sans"/>
                <a:cs typeface="Open Sans"/>
                <a:sym typeface="Open Sans"/>
              </a:rPr>
              <a:t>important entities and relationships</a:t>
            </a:r>
            <a:r>
              <a:rPr lang="en" sz="1600">
                <a:solidFill>
                  <a:srgbClr val="525C65"/>
                </a:solidFill>
                <a:highlight>
                  <a:srgbClr val="FFFFFF"/>
                </a:highlight>
                <a:latin typeface="Open Sans"/>
                <a:ea typeface="Open Sans"/>
                <a:cs typeface="Open Sans"/>
                <a:sym typeface="Open Sans"/>
              </a:rPr>
              <a:t>, which will be instrumental as you move further in the project. You can use Lucidchart or any other diagramming tool of your choice, but please use the Crow’s Foot/IE Notation and please be sure to indicate both cardinality (the type of a relationship such as 1:N or N:N) and optionality (whether the relationship is optional or mandatory).</a:t>
            </a:r>
            <a:endParaRPr sz="1600">
              <a:solidFill>
                <a:srgbClr val="525C65"/>
              </a:solidFill>
              <a:highlight>
                <a:srgbClr val="FFFFFF"/>
              </a:highlight>
              <a:latin typeface="Open Sans"/>
              <a:ea typeface="Open Sans"/>
              <a:cs typeface="Open Sans"/>
              <a:sym typeface="Open Sans"/>
            </a:endParaRPr>
          </a:p>
        </p:txBody>
      </p:sp>
      <p:pic>
        <p:nvPicPr>
          <p:cNvPr id="224" name="Google Shape;224;p57"/>
          <p:cNvPicPr preferRelativeResize="0"/>
          <p:nvPr/>
        </p:nvPicPr>
        <p:blipFill>
          <a:blip r:embed="rId3">
            <a:alphaModFix/>
          </a:blip>
          <a:stretch>
            <a:fillRect/>
          </a:stretch>
        </p:blipFill>
        <p:spPr>
          <a:xfrm>
            <a:off x="1395550" y="4276725"/>
            <a:ext cx="4781550" cy="1504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58"/>
          <p:cNvSpPr txBox="1"/>
          <p:nvPr/>
        </p:nvSpPr>
        <p:spPr>
          <a:xfrm>
            <a:off x="466650" y="467050"/>
            <a:ext cx="6839100" cy="800100"/>
          </a:xfrm>
          <a:prstGeom prst="rect">
            <a:avLst/>
          </a:prstGeom>
          <a:noFill/>
          <a:ln>
            <a:noFill/>
          </a:ln>
        </p:spPr>
        <p:txBody>
          <a:bodyPr spcFirstLastPara="1" wrap="square" lIns="91425" tIns="91425" rIns="91425" bIns="91425" anchor="t" anchorCtr="0">
            <a:noAutofit/>
          </a:bodyPr>
          <a:lstStyle/>
          <a:p>
            <a:pPr marL="0" lvl="0" indent="0" algn="just" rtl="0">
              <a:lnSpc>
                <a:spcPct val="170000"/>
              </a:lnSpc>
              <a:spcBef>
                <a:spcPts val="0"/>
              </a:spcBef>
              <a:spcAft>
                <a:spcPts val="0"/>
              </a:spcAft>
              <a:buNone/>
            </a:pPr>
            <a:r>
              <a:rPr lang="en" sz="1600" b="1">
                <a:solidFill>
                  <a:srgbClr val="525C65"/>
                </a:solidFill>
                <a:highlight>
                  <a:schemeClr val="lt1"/>
                </a:highlight>
                <a:latin typeface="Open Sans"/>
                <a:ea typeface="Open Sans"/>
                <a:cs typeface="Open Sans"/>
                <a:sym typeface="Open Sans"/>
              </a:rPr>
              <a:t>Replace the example below with your own solutions (obviously feel free to take more space):</a:t>
            </a:r>
            <a:endParaRPr sz="1700" b="1">
              <a:solidFill>
                <a:srgbClr val="525C65"/>
              </a:solidFill>
              <a:highlight>
                <a:schemeClr val="lt1"/>
              </a:highlight>
              <a:latin typeface="Open Sans"/>
              <a:ea typeface="Open Sans"/>
              <a:cs typeface="Open Sans"/>
              <a:sym typeface="Open Sans"/>
            </a:endParaRPr>
          </a:p>
          <a:p>
            <a:pPr marL="0" lvl="0" indent="0" algn="just" rtl="0">
              <a:lnSpc>
                <a:spcPct val="170000"/>
              </a:lnSpc>
              <a:spcBef>
                <a:spcPts val="1100"/>
              </a:spcBef>
              <a:spcAft>
                <a:spcPts val="1100"/>
              </a:spcAft>
              <a:buNone/>
            </a:pPr>
            <a:endParaRPr b="1">
              <a:solidFill>
                <a:srgbClr val="525C65"/>
              </a:solidFill>
              <a:highlight>
                <a:schemeClr val="lt1"/>
              </a:highlight>
              <a:latin typeface="Open Sans"/>
              <a:ea typeface="Open Sans"/>
              <a:cs typeface="Open Sans"/>
              <a:sym typeface="Open Sans"/>
            </a:endParaRPr>
          </a:p>
        </p:txBody>
      </p:sp>
      <p:pic>
        <p:nvPicPr>
          <p:cNvPr id="2" name="Picture 1">
            <a:extLst>
              <a:ext uri="{FF2B5EF4-FFF2-40B4-BE49-F238E27FC236}">
                <a16:creationId xmlns:a16="http://schemas.microsoft.com/office/drawing/2014/main" id="{802F7CF3-651C-7D40-B798-CF7126E13BDA}"/>
              </a:ext>
            </a:extLst>
          </p:cNvPr>
          <p:cNvPicPr>
            <a:picLocks noChangeAspect="1"/>
          </p:cNvPicPr>
          <p:nvPr/>
        </p:nvPicPr>
        <p:blipFill>
          <a:blip r:embed="rId3"/>
          <a:stretch>
            <a:fillRect/>
          </a:stretch>
        </p:blipFill>
        <p:spPr>
          <a:xfrm>
            <a:off x="279400" y="1968500"/>
            <a:ext cx="7175500" cy="588097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34"/>
        <p:cNvGrpSpPr/>
        <p:nvPr/>
      </p:nvGrpSpPr>
      <p:grpSpPr>
        <a:xfrm>
          <a:off x="0" y="0"/>
          <a:ext cx="0" cy="0"/>
          <a:chOff x="0" y="0"/>
          <a:chExt cx="0" cy="0"/>
        </a:xfrm>
      </p:grpSpPr>
      <p:sp>
        <p:nvSpPr>
          <p:cNvPr id="235" name="Google Shape;235;p59"/>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36" name="Google Shape;236;p59"/>
          <p:cNvSpPr/>
          <p:nvPr/>
        </p:nvSpPr>
        <p:spPr>
          <a:xfrm>
            <a:off x="911700" y="4003550"/>
            <a:ext cx="5949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2</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Enterprise Data Catalog          Part 2: Metadata</a:t>
            </a:r>
            <a:endParaRPr sz="3000">
              <a:solidFill>
                <a:srgbClr val="FFFFFF"/>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60"/>
          <p:cNvSpPr txBox="1">
            <a:spLocks noGrp="1"/>
          </p:cNvSpPr>
          <p:nvPr>
            <p:ph type="body" idx="1"/>
          </p:nvPr>
        </p:nvSpPr>
        <p:spPr>
          <a:xfrm>
            <a:off x="264900" y="110600"/>
            <a:ext cx="7366800" cy="1041900"/>
          </a:xfrm>
          <a:prstGeom prst="rect">
            <a:avLst/>
          </a:prstGeom>
        </p:spPr>
        <p:txBody>
          <a:bodyPr spcFirstLastPara="1" wrap="square" lIns="91425" tIns="91425" rIns="91425" bIns="91425" anchor="t" anchorCtr="0">
            <a:noAutofit/>
          </a:bodyPr>
          <a:lstStyle/>
          <a:p>
            <a:pPr marL="241300" marR="241300" lvl="0" indent="0" algn="just" rtl="0">
              <a:lnSpc>
                <a:spcPct val="170000"/>
              </a:lnSpc>
              <a:spcBef>
                <a:spcPts val="3800"/>
              </a:spcBef>
              <a:spcAft>
                <a:spcPts val="0"/>
              </a:spcAft>
              <a:buNone/>
            </a:pPr>
            <a:r>
              <a:rPr lang="en" sz="1600" dirty="0">
                <a:solidFill>
                  <a:srgbClr val="525C65"/>
                </a:solidFill>
                <a:highlight>
                  <a:srgbClr val="FFFFFF"/>
                </a:highlight>
                <a:latin typeface="Open Sans"/>
                <a:ea typeface="Open Sans"/>
                <a:cs typeface="Open Sans"/>
                <a:sym typeface="Open Sans"/>
              </a:rPr>
              <a:t>Create the first version of the Metadata Catalog by documenting the metadata from all systems in the "Data Dictionary" and the “Enterprise Data Catalog” tabs of the provided Sheets template.</a:t>
            </a:r>
            <a:endParaRPr sz="1600" dirty="0">
              <a:solidFill>
                <a:srgbClr val="525C65"/>
              </a:solidFill>
              <a:highlight>
                <a:srgbClr val="FFFFFF"/>
              </a:highlight>
              <a:latin typeface="Open Sans"/>
              <a:ea typeface="Open Sans"/>
              <a:cs typeface="Open Sans"/>
              <a:sym typeface="Open Sans"/>
            </a:endParaRPr>
          </a:p>
          <a:p>
            <a:pPr marL="241300" marR="241300" lvl="0" indent="0" algn="just" rtl="0">
              <a:lnSpc>
                <a:spcPct val="170000"/>
              </a:lnSpc>
              <a:spcBef>
                <a:spcPts val="3800"/>
              </a:spcBef>
              <a:spcAft>
                <a:spcPts val="1100"/>
              </a:spcAft>
              <a:buClr>
                <a:schemeClr val="dk1"/>
              </a:buClr>
              <a:buSzPts val="1100"/>
              <a:buFont typeface="Arial"/>
              <a:buNone/>
            </a:pPr>
            <a:r>
              <a:rPr lang="en" sz="1600" dirty="0">
                <a:solidFill>
                  <a:srgbClr val="525C65"/>
                </a:solidFill>
                <a:highlight>
                  <a:srgbClr val="FFFFFF"/>
                </a:highlight>
                <a:latin typeface="Open Sans"/>
                <a:ea typeface="Open Sans"/>
                <a:cs typeface="Open Sans"/>
                <a:sym typeface="Open Sans"/>
              </a:rPr>
              <a:t>Please note that you are required to fill out </a:t>
            </a:r>
            <a:r>
              <a:rPr lang="en" sz="1600" b="1" dirty="0">
                <a:solidFill>
                  <a:srgbClr val="525C65"/>
                </a:solidFill>
                <a:highlight>
                  <a:srgbClr val="FFFFFF"/>
                </a:highlight>
                <a:latin typeface="Open Sans"/>
                <a:ea typeface="Open Sans"/>
                <a:cs typeface="Open Sans"/>
                <a:sym typeface="Open Sans"/>
              </a:rPr>
              <a:t>all fields</a:t>
            </a:r>
            <a:r>
              <a:rPr lang="en" sz="1600" dirty="0">
                <a:solidFill>
                  <a:srgbClr val="525C65"/>
                </a:solidFill>
                <a:highlight>
                  <a:srgbClr val="FFFFFF"/>
                </a:highlight>
                <a:latin typeface="Open Sans"/>
                <a:ea typeface="Open Sans"/>
                <a:cs typeface="Open Sans"/>
                <a:sym typeface="Open Sans"/>
              </a:rPr>
              <a:t> in </a:t>
            </a:r>
            <a:r>
              <a:rPr lang="en" sz="1600" b="1" dirty="0">
                <a:solidFill>
                  <a:srgbClr val="525C65"/>
                </a:solidFill>
                <a:highlight>
                  <a:srgbClr val="FFFFFF"/>
                </a:highlight>
                <a:latin typeface="Open Sans"/>
                <a:ea typeface="Open Sans"/>
                <a:cs typeface="Open Sans"/>
                <a:sym typeface="Open Sans"/>
              </a:rPr>
              <a:t>both tabs</a:t>
            </a:r>
            <a:r>
              <a:rPr lang="en" sz="1600" dirty="0">
                <a:solidFill>
                  <a:srgbClr val="525C65"/>
                </a:solidFill>
                <a:highlight>
                  <a:srgbClr val="FFFFFF"/>
                </a:highlight>
                <a:latin typeface="Open Sans"/>
                <a:ea typeface="Open Sans"/>
                <a:cs typeface="Open Sans"/>
                <a:sym typeface="Open Sans"/>
              </a:rPr>
              <a:t>.</a:t>
            </a:r>
          </a:p>
          <a:p>
            <a:pPr algn="just">
              <a:lnSpc>
                <a:spcPct val="170000"/>
              </a:lnSpc>
              <a:spcBef>
                <a:spcPts val="1100"/>
              </a:spcBef>
              <a:spcAft>
                <a:spcPts val="1100"/>
              </a:spcAft>
            </a:pPr>
            <a:r>
              <a:rPr lang="en" sz="1600" b="1" dirty="0">
                <a:solidFill>
                  <a:srgbClr val="525C65"/>
                </a:solidFill>
                <a:highlight>
                  <a:srgbClr val="FFFFFF"/>
                </a:highlight>
                <a:latin typeface="Open Sans"/>
                <a:ea typeface="Open Sans"/>
                <a:cs typeface="Open Sans"/>
                <a:sym typeface="Open Sans"/>
              </a:rPr>
              <a:t>Answer : </a:t>
            </a:r>
            <a:r>
              <a:rPr lang="en" sz="1600" dirty="0">
                <a:solidFill>
                  <a:srgbClr val="525C65"/>
                </a:solidFill>
                <a:highlight>
                  <a:srgbClr val="FFFFFF"/>
                </a:highlight>
                <a:latin typeface="Open Sans"/>
                <a:ea typeface="Open Sans"/>
                <a:cs typeface="Open Sans"/>
                <a:sym typeface="Open Sans"/>
              </a:rPr>
              <a:t>Refer to the document “</a:t>
            </a:r>
            <a:r>
              <a:rPr lang="en-US" sz="1600" dirty="0" err="1">
                <a:solidFill>
                  <a:srgbClr val="525C65"/>
                </a:solidFill>
                <a:highlight>
                  <a:srgbClr val="FFFFFF"/>
                </a:highlight>
                <a:latin typeface="Open Sans"/>
                <a:ea typeface="Open Sans"/>
                <a:cs typeface="Open Sans"/>
                <a:sym typeface="Open Sans"/>
              </a:rPr>
              <a:t>sneakerpark-final.xlsx</a:t>
            </a:r>
            <a:r>
              <a:rPr lang="en-US" sz="1600" dirty="0">
                <a:solidFill>
                  <a:srgbClr val="525C65"/>
                </a:solidFill>
                <a:highlight>
                  <a:srgbClr val="FFFFFF"/>
                </a:highlight>
                <a:latin typeface="Open Sans"/>
                <a:ea typeface="Open Sans"/>
                <a:cs typeface="Open Sans"/>
                <a:sym typeface="Open Sans"/>
              </a:rPr>
              <a:t>” for filled template. It is attached with this submission . </a:t>
            </a:r>
            <a:endParaRPr lang="en" sz="1600" dirty="0">
              <a:solidFill>
                <a:srgbClr val="525C65"/>
              </a:solidFill>
              <a:highlight>
                <a:srgbClr val="FFFFFF"/>
              </a:highlight>
              <a:latin typeface="Open Sans"/>
              <a:ea typeface="Open Sans"/>
              <a:cs typeface="Open Sans"/>
              <a:sym typeface="Open Sans"/>
            </a:endParaRPr>
          </a:p>
          <a:p>
            <a:pPr marL="241300" marR="241300" lvl="0" indent="0" algn="just" rtl="0">
              <a:lnSpc>
                <a:spcPct val="170000"/>
              </a:lnSpc>
              <a:spcBef>
                <a:spcPts val="3800"/>
              </a:spcBef>
              <a:spcAft>
                <a:spcPts val="1100"/>
              </a:spcAft>
              <a:buClr>
                <a:schemeClr val="dk1"/>
              </a:buClr>
              <a:buSzPts val="1100"/>
              <a:buFont typeface="Arial"/>
              <a:buNone/>
            </a:pPr>
            <a:endParaRPr sz="1600" dirty="0">
              <a:solidFill>
                <a:srgbClr val="525C65"/>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45"/>
        <p:cNvGrpSpPr/>
        <p:nvPr/>
      </p:nvGrpSpPr>
      <p:grpSpPr>
        <a:xfrm>
          <a:off x="0" y="0"/>
          <a:ext cx="0" cy="0"/>
          <a:chOff x="0" y="0"/>
          <a:chExt cx="0" cy="0"/>
        </a:xfrm>
      </p:grpSpPr>
      <p:sp>
        <p:nvSpPr>
          <p:cNvPr id="246" name="Google Shape;246;p61"/>
          <p:cNvSpPr/>
          <p:nvPr/>
        </p:nvSpPr>
        <p:spPr>
          <a:xfrm>
            <a:off x="1051200" y="4003550"/>
            <a:ext cx="5670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3</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Data Quality</a:t>
            </a:r>
            <a:endParaRPr sz="3000">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Part 1: Profiling and Cleansing</a:t>
            </a:r>
            <a:endParaRPr sz="3000">
              <a:solidFill>
                <a:srgbClr val="FFFFFF"/>
              </a:solidFill>
              <a:latin typeface="Open Sans"/>
              <a:ea typeface="Open Sans"/>
              <a:cs typeface="Open Sans"/>
              <a:sym typeface="Open Sans"/>
            </a:endParaRPr>
          </a:p>
        </p:txBody>
      </p:sp>
      <p:sp>
        <p:nvSpPr>
          <p:cNvPr id="247" name="Google Shape;247;p61"/>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62"/>
          <p:cNvSpPr txBox="1"/>
          <p:nvPr/>
        </p:nvSpPr>
        <p:spPr>
          <a:xfrm>
            <a:off x="504500" y="425675"/>
            <a:ext cx="6810600" cy="3000000"/>
          </a:xfrm>
          <a:prstGeom prst="rect">
            <a:avLst/>
          </a:prstGeom>
          <a:noFill/>
          <a:ln>
            <a:noFill/>
          </a:ln>
        </p:spPr>
        <p:txBody>
          <a:bodyPr spcFirstLastPara="1" wrap="square" lIns="91425" tIns="91425" rIns="91425" bIns="91425" anchor="t" anchorCtr="0">
            <a:noAutofit/>
          </a:bodyPr>
          <a:lstStyle/>
          <a:p>
            <a:pPr marL="0" lvl="0" indent="0" algn="just" rtl="0">
              <a:lnSpc>
                <a:spcPct val="170000"/>
              </a:lnSpc>
              <a:spcBef>
                <a:spcPts val="0"/>
              </a:spcBef>
              <a:spcAft>
                <a:spcPts val="0"/>
              </a:spcAft>
              <a:buNone/>
            </a:pPr>
            <a:r>
              <a:rPr lang="en" sz="1600" dirty="0">
                <a:solidFill>
                  <a:srgbClr val="525C65"/>
                </a:solidFill>
                <a:highlight>
                  <a:srgbClr val="FFFFFF"/>
                </a:highlight>
                <a:latin typeface="Open Sans"/>
                <a:ea typeface="Open Sans"/>
                <a:cs typeface="Open Sans"/>
                <a:sym typeface="Open Sans"/>
              </a:rPr>
              <a:t>Profile the data to identify at least </a:t>
            </a:r>
            <a:r>
              <a:rPr lang="en" sz="1600" b="1" dirty="0">
                <a:solidFill>
                  <a:srgbClr val="525C65"/>
                </a:solidFill>
                <a:highlight>
                  <a:srgbClr val="FFFFFF"/>
                </a:highlight>
                <a:latin typeface="Open Sans"/>
                <a:ea typeface="Open Sans"/>
                <a:cs typeface="Open Sans"/>
                <a:sym typeface="Open Sans"/>
              </a:rPr>
              <a:t>3 data quality issues</a:t>
            </a:r>
            <a:r>
              <a:rPr lang="en" sz="1600" dirty="0">
                <a:solidFill>
                  <a:srgbClr val="525C65"/>
                </a:solidFill>
                <a:highlight>
                  <a:srgbClr val="FFFFFF"/>
                </a:highlight>
                <a:latin typeface="Open Sans"/>
                <a:ea typeface="Open Sans"/>
                <a:cs typeface="Open Sans"/>
                <a:sym typeface="Open Sans"/>
              </a:rPr>
              <a:t> you see in the data. Also provide </a:t>
            </a:r>
            <a:r>
              <a:rPr lang="en" sz="1600" b="1" dirty="0">
                <a:solidFill>
                  <a:srgbClr val="525C65"/>
                </a:solidFill>
                <a:highlight>
                  <a:srgbClr val="FFFFFF"/>
                </a:highlight>
                <a:latin typeface="Open Sans"/>
                <a:ea typeface="Open Sans"/>
                <a:cs typeface="Open Sans"/>
                <a:sym typeface="Open Sans"/>
              </a:rPr>
              <a:t>at least 1 data quality issue that you haven’t yet seen</a:t>
            </a:r>
            <a:r>
              <a:rPr lang="en" sz="1600" dirty="0">
                <a:solidFill>
                  <a:srgbClr val="525C65"/>
                </a:solidFill>
                <a:highlight>
                  <a:srgbClr val="FFFFFF"/>
                </a:highlight>
                <a:latin typeface="Open Sans"/>
                <a:ea typeface="Open Sans"/>
                <a:cs typeface="Open Sans"/>
                <a:sym typeface="Open Sans"/>
              </a:rPr>
              <a:t> in the data, but can foresee occurring in the future. Based on the issues you’ve identified, come up with the data quality rule for each data quality issue, including for the one that you foresee.</a:t>
            </a:r>
            <a:endParaRPr sz="1600" dirty="0">
              <a:solidFill>
                <a:srgbClr val="525C65"/>
              </a:solidFill>
              <a:highlight>
                <a:srgbClr val="FFFFFF"/>
              </a:highlight>
              <a:latin typeface="Open Sans"/>
              <a:ea typeface="Open Sans"/>
              <a:cs typeface="Open Sans"/>
              <a:sym typeface="Open Sans"/>
            </a:endParaRPr>
          </a:p>
          <a:p>
            <a:pPr marL="0" lvl="0" indent="0" algn="just" rtl="0">
              <a:lnSpc>
                <a:spcPct val="170000"/>
              </a:lnSpc>
              <a:spcBef>
                <a:spcPts val="1100"/>
              </a:spcBef>
              <a:spcAft>
                <a:spcPts val="0"/>
              </a:spcAft>
              <a:buNone/>
            </a:pPr>
            <a:endParaRPr sz="1600" dirty="0">
              <a:solidFill>
                <a:srgbClr val="525C65"/>
              </a:solidFill>
              <a:highlight>
                <a:srgbClr val="FFFFFF"/>
              </a:highlight>
              <a:latin typeface="Open Sans"/>
              <a:ea typeface="Open Sans"/>
              <a:cs typeface="Open Sans"/>
              <a:sym typeface="Open Sans"/>
            </a:endParaRPr>
          </a:p>
          <a:p>
            <a:pPr marL="0" lvl="0" indent="0" algn="just" rtl="0">
              <a:lnSpc>
                <a:spcPct val="170000"/>
              </a:lnSpc>
              <a:spcBef>
                <a:spcPts val="1100"/>
              </a:spcBef>
              <a:spcAft>
                <a:spcPts val="1100"/>
              </a:spcAft>
              <a:buNone/>
            </a:pPr>
            <a:r>
              <a:rPr lang="en" sz="1600" dirty="0">
                <a:solidFill>
                  <a:srgbClr val="525C65"/>
                </a:solidFill>
                <a:highlight>
                  <a:srgbClr val="FFFFFF"/>
                </a:highlight>
                <a:latin typeface="Open Sans"/>
                <a:ea typeface="Open Sans"/>
                <a:cs typeface="Open Sans"/>
                <a:sym typeface="Open Sans"/>
              </a:rPr>
              <a:t>Make sure you fill out </a:t>
            </a:r>
            <a:r>
              <a:rPr lang="en" sz="1600" b="1" dirty="0">
                <a:solidFill>
                  <a:srgbClr val="525C65"/>
                </a:solidFill>
                <a:highlight>
                  <a:srgbClr val="FFFFFF"/>
                </a:highlight>
                <a:latin typeface="Open Sans"/>
                <a:ea typeface="Open Sans"/>
                <a:cs typeface="Open Sans"/>
                <a:sym typeface="Open Sans"/>
              </a:rPr>
              <a:t>all</a:t>
            </a:r>
            <a:r>
              <a:rPr lang="en" sz="1600" dirty="0">
                <a:solidFill>
                  <a:srgbClr val="525C65"/>
                </a:solidFill>
                <a:highlight>
                  <a:srgbClr val="FFFFFF"/>
                </a:highlight>
                <a:latin typeface="Open Sans"/>
                <a:ea typeface="Open Sans"/>
                <a:cs typeface="Open Sans"/>
                <a:sym typeface="Open Sans"/>
              </a:rPr>
              <a:t> columns in the "Data Quality Issues" tab with your answers in the provided Sheets template.</a:t>
            </a:r>
          </a:p>
          <a:p>
            <a:pPr marL="0" lvl="0" indent="0" algn="just" rtl="0">
              <a:lnSpc>
                <a:spcPct val="170000"/>
              </a:lnSpc>
              <a:spcBef>
                <a:spcPts val="1100"/>
              </a:spcBef>
              <a:spcAft>
                <a:spcPts val="1100"/>
              </a:spcAft>
              <a:buNone/>
            </a:pPr>
            <a:endParaRPr lang="en" sz="1600" dirty="0">
              <a:solidFill>
                <a:srgbClr val="525C65"/>
              </a:solidFill>
              <a:highlight>
                <a:srgbClr val="FFFFFF"/>
              </a:highlight>
              <a:latin typeface="Open Sans"/>
              <a:ea typeface="Open Sans"/>
              <a:cs typeface="Open Sans"/>
              <a:sym typeface="Open Sans"/>
            </a:endParaRPr>
          </a:p>
          <a:p>
            <a:pPr algn="just">
              <a:lnSpc>
                <a:spcPct val="170000"/>
              </a:lnSpc>
              <a:spcBef>
                <a:spcPts val="1100"/>
              </a:spcBef>
              <a:spcAft>
                <a:spcPts val="1100"/>
              </a:spcAft>
            </a:pPr>
            <a:r>
              <a:rPr lang="en" sz="1600" b="1" dirty="0">
                <a:solidFill>
                  <a:srgbClr val="525C65"/>
                </a:solidFill>
                <a:highlight>
                  <a:srgbClr val="FFFFFF"/>
                </a:highlight>
                <a:latin typeface="Open Sans"/>
                <a:ea typeface="Open Sans"/>
                <a:cs typeface="Open Sans"/>
                <a:sym typeface="Open Sans"/>
              </a:rPr>
              <a:t>Answer : </a:t>
            </a:r>
            <a:r>
              <a:rPr lang="en" sz="1600" dirty="0">
                <a:solidFill>
                  <a:srgbClr val="525C65"/>
                </a:solidFill>
                <a:highlight>
                  <a:srgbClr val="FFFFFF"/>
                </a:highlight>
                <a:latin typeface="Open Sans"/>
                <a:ea typeface="Open Sans"/>
                <a:cs typeface="Open Sans"/>
                <a:sym typeface="Open Sans"/>
              </a:rPr>
              <a:t>Refer to the document “</a:t>
            </a:r>
            <a:r>
              <a:rPr lang="en-US" sz="1600" dirty="0" err="1">
                <a:solidFill>
                  <a:srgbClr val="525C65"/>
                </a:solidFill>
                <a:latin typeface="Open Sans"/>
                <a:ea typeface="Open Sans"/>
                <a:cs typeface="Open Sans"/>
                <a:sym typeface="Open Sans"/>
              </a:rPr>
              <a:t>sneakerpark-final.xlsx</a:t>
            </a:r>
            <a:r>
              <a:rPr lang="en-US" sz="1600" dirty="0">
                <a:solidFill>
                  <a:srgbClr val="525C65"/>
                </a:solidFill>
                <a:latin typeface="Open Sans"/>
                <a:ea typeface="Open Sans"/>
                <a:cs typeface="Open Sans"/>
                <a:sym typeface="Open Sans"/>
              </a:rPr>
              <a:t>” for filled template. It is attached with this submission . </a:t>
            </a:r>
            <a:endParaRPr lang="en" sz="1600" dirty="0">
              <a:solidFill>
                <a:srgbClr val="525C65"/>
              </a:solidFill>
              <a:highlight>
                <a:srgbClr val="FFFFFF"/>
              </a:highlight>
              <a:latin typeface="Open Sans"/>
              <a:ea typeface="Open Sans"/>
              <a:cs typeface="Open Sans"/>
              <a:sym typeface="Open Sans"/>
            </a:endParaRPr>
          </a:p>
          <a:p>
            <a:pPr marL="0" lvl="0" indent="0" algn="just" rtl="0">
              <a:lnSpc>
                <a:spcPct val="170000"/>
              </a:lnSpc>
              <a:spcBef>
                <a:spcPts val="1100"/>
              </a:spcBef>
              <a:spcAft>
                <a:spcPts val="1100"/>
              </a:spcAft>
              <a:buNone/>
            </a:pPr>
            <a:endParaRPr sz="1600" dirty="0">
              <a:solidFill>
                <a:srgbClr val="525C65"/>
              </a:solidFill>
              <a:highlight>
                <a:srgbClr val="FFFFFF"/>
              </a:highlight>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2823</TotalTime>
  <Words>1409</Words>
  <Application>Microsoft Macintosh PowerPoint</Application>
  <PresentationFormat>Custom</PresentationFormat>
  <Paragraphs>111</Paragraphs>
  <Slides>23</Slides>
  <Notes>23</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23</vt:i4>
      </vt:variant>
    </vt:vector>
  </HeadingPairs>
  <TitlesOfParts>
    <vt:vector size="31" baseType="lpstr">
      <vt:lpstr>Open Sans</vt:lpstr>
      <vt:lpstr>Helvetica Neue</vt:lpstr>
      <vt:lpstr>Arial</vt:lpstr>
      <vt:lpstr>Open Sans Light</vt:lpstr>
      <vt:lpstr>Simple Light</vt:lpstr>
      <vt:lpstr>Simple Light</vt:lpstr>
      <vt:lpstr>Simple Light</vt:lpstr>
      <vt:lpstr>White</vt:lpstr>
      <vt:lpstr>Data Governance @ SneakerPark </vt:lpstr>
      <vt:lpstr>Background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Governance @ SneakerPark </dc:title>
  <cp:lastModifiedBy>Arpit Sharma</cp:lastModifiedBy>
  <cp:revision>14</cp:revision>
  <dcterms:modified xsi:type="dcterms:W3CDTF">2021-06-17T12:06:00Z</dcterms:modified>
</cp:coreProperties>
</file>